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9"/>
  </p:notesMasterIdLst>
  <p:sldIdLst>
    <p:sldId id="256" r:id="rId3"/>
    <p:sldId id="260" r:id="rId4"/>
    <p:sldId id="266" r:id="rId5"/>
    <p:sldId id="292" r:id="rId6"/>
    <p:sldId id="267" r:id="rId7"/>
    <p:sldId id="268" r:id="rId8"/>
    <p:sldId id="261" r:id="rId10"/>
    <p:sldId id="270" r:id="rId11"/>
    <p:sldId id="271" r:id="rId12"/>
    <p:sldId id="291" r:id="rId13"/>
    <p:sldId id="300" r:id="rId14"/>
    <p:sldId id="299" r:id="rId15"/>
    <p:sldId id="308" r:id="rId16"/>
    <p:sldId id="317" r:id="rId17"/>
    <p:sldId id="322" r:id="rId18"/>
    <p:sldId id="323" r:id="rId19"/>
    <p:sldId id="276" r:id="rId20"/>
    <p:sldId id="280" r:id="rId21"/>
    <p:sldId id="281" r:id="rId22"/>
    <p:sldId id="265" r:id="rId23"/>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30" userDrawn="1">
          <p15:clr>
            <a:srgbClr val="A4A3A4"/>
          </p15:clr>
        </p15:guide>
        <p15:guide id="2" orient="horz" pos="3157" userDrawn="1">
          <p15:clr>
            <a:srgbClr val="A4A3A4"/>
          </p15:clr>
        </p15:guide>
        <p15:guide id="3" pos="3790" userDrawn="1">
          <p15:clr>
            <a:srgbClr val="A4A3A4"/>
          </p15:clr>
        </p15:guide>
        <p15:guide id="4" pos="451" userDrawn="1">
          <p15:clr>
            <a:srgbClr val="A4A3A4"/>
          </p15:clr>
        </p15:guide>
        <p15:guide id="5" pos="724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46F7A"/>
    <a:srgbClr val="425860"/>
    <a:srgbClr val="398E3D"/>
    <a:srgbClr val="FF6D00"/>
    <a:srgbClr val="F1F5F8"/>
    <a:srgbClr val="F9F9F9"/>
    <a:srgbClr val="2C7130"/>
    <a:srgbClr val="CC5600"/>
    <a:srgbClr val="FB7716"/>
    <a:srgbClr val="4456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11" autoAdjust="0"/>
    <p:restoredTop sz="94674"/>
  </p:normalViewPr>
  <p:slideViewPr>
    <p:cSldViewPr snapToGrid="0" snapToObjects="1" showGuides="1">
      <p:cViewPr varScale="1">
        <p:scale>
          <a:sx n="61" d="100"/>
          <a:sy n="61" d="100"/>
        </p:scale>
        <p:origin x="-102" y="-720"/>
      </p:cViewPr>
      <p:guideLst>
        <p:guide orient="horz" pos="1830"/>
        <p:guide orient="horz" pos="3157"/>
        <p:guide pos="3790"/>
        <p:guide pos="451"/>
        <p:guide pos="7242"/>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7" Type="http://schemas.openxmlformats.org/officeDocument/2006/relationships/tags" Target="tags/tag9.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media/>
</file>

<file path=ppt/media/image1.jpeg>
</file>

<file path=ppt/media/image10.png>
</file>

<file path=ppt/media/image11.png>
</file>

<file path=ppt/media/image12.png>
</file>

<file path=ppt/media/image2.jpeg>
</file>

<file path=ppt/media/image3.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310C7-34AD-4809-85FC-EC5926D1B62B}"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62265C-CFB5-4B78-A429-8BCFC2FD0A76}"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标题幻灯片">
    <p:bg>
      <p:bgPr>
        <a:solidFill>
          <a:srgbClr val="546F7A"/>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659004" y="258233"/>
            <a:ext cx="4868117" cy="529569"/>
          </a:xfrm>
          <a:prstGeom prst="rect">
            <a:avLst/>
          </a:prstGeom>
          <a:ln w="12700" cmpd="sng">
            <a:solidFill>
              <a:schemeClr val="tx1"/>
            </a:solidFill>
          </a:ln>
        </p:spPr>
        <p:txBody>
          <a:bodyPr vert="horz" anchor="ctr"/>
          <a:lstStyle>
            <a:lvl1pPr marL="0" indent="0" algn="l">
              <a:buNone/>
              <a:defRPr sz="2400" b="1">
                <a:latin typeface="Segoe UI Light" panose="020B0502040204020203" charset="0"/>
                <a:ea typeface="Segoe UI Light" panose="020B0502040204020203" charset="0"/>
                <a:cs typeface="Segoe UI Light" panose="020B0502040204020203" charset="0"/>
              </a:defRPr>
            </a:lvl1pPr>
          </a:lstStyle>
          <a:p>
            <a:pPr lvl="0"/>
            <a:r>
              <a:rPr kumimoji="1" lang="en-US" altLang="zh-CN" dirty="0" smtClean="0"/>
              <a:t>CLICK</a:t>
            </a:r>
            <a:r>
              <a:rPr kumimoji="1" lang="zh-CN" altLang="en-US" dirty="0" smtClean="0"/>
              <a:t> </a:t>
            </a:r>
            <a:r>
              <a:rPr kumimoji="1" lang="en-US" altLang="zh-CN" dirty="0" smtClean="0"/>
              <a:t>HERE</a:t>
            </a:r>
            <a:r>
              <a:rPr kumimoji="1" lang="zh-CN" altLang="en-US" dirty="0" smtClean="0"/>
              <a:t> </a:t>
            </a:r>
            <a:r>
              <a:rPr kumimoji="1" lang="en-US" altLang="zh-CN" dirty="0" smtClean="0"/>
              <a:t>TO</a:t>
            </a:r>
            <a:r>
              <a:rPr kumimoji="1" lang="zh-CN" altLang="en-US" dirty="0" smtClean="0"/>
              <a:t> </a:t>
            </a:r>
            <a:r>
              <a:rPr kumimoji="1" lang="en-US" altLang="zh-CN" dirty="0" smtClean="0"/>
              <a:t>ADD</a:t>
            </a:r>
            <a:r>
              <a:rPr kumimoji="1" lang="zh-CN" altLang="en-US" dirty="0" smtClean="0"/>
              <a:t> </a:t>
            </a:r>
            <a:r>
              <a:rPr kumimoji="1" lang="en-US" altLang="zh-CN" dirty="0" smtClean="0"/>
              <a:t>YOUR</a:t>
            </a:r>
            <a:r>
              <a:rPr kumimoji="1" lang="zh-CN" altLang="en-US" dirty="0" smtClean="0"/>
              <a:t> </a:t>
            </a:r>
            <a:r>
              <a:rPr kumimoji="1" lang="en-US" altLang="zh-CN" dirty="0" smtClean="0"/>
              <a:t>TITLE</a:t>
            </a:r>
            <a:endParaRPr kumimoji="1" lang="zh-CN" altLang="en-US" dirty="0"/>
          </a:p>
        </p:txBody>
      </p:sp>
      <p:sp>
        <p:nvSpPr>
          <p:cNvPr id="3" name="文本占位符 7"/>
          <p:cNvSpPr>
            <a:spLocks noGrp="1"/>
          </p:cNvSpPr>
          <p:nvPr>
            <p:ph type="body" sz="quarter" idx="13" hasCustomPrompt="1"/>
          </p:nvPr>
        </p:nvSpPr>
        <p:spPr>
          <a:xfrm>
            <a:off x="11386592" y="171547"/>
            <a:ext cx="805408" cy="616255"/>
          </a:xfrm>
          <a:prstGeom prst="rect">
            <a:avLst/>
          </a:prstGeom>
          <a:solidFill>
            <a:schemeClr val="tx1"/>
          </a:solidFill>
        </p:spPr>
        <p:txBody>
          <a:bodyPr vert="horz" anchor="ctr"/>
          <a:lstStyle>
            <a:lvl1pPr marL="0" indent="0" algn="ctr">
              <a:buNone/>
              <a:defRPr sz="2400" b="1">
                <a:solidFill>
                  <a:srgbClr val="FFFFFF"/>
                </a:solidFill>
                <a:latin typeface="Segoe UI Light" panose="020B0502040204020203" charset="0"/>
                <a:ea typeface="Segoe UI Light" panose="020B0502040204020203" charset="0"/>
                <a:cs typeface="Segoe UI Light" panose="020B0502040204020203" charset="0"/>
              </a:defRPr>
            </a:lvl1pPr>
          </a:lstStyle>
          <a:p>
            <a:pPr lvl="0"/>
            <a:r>
              <a:rPr kumimoji="1" lang="en-US" altLang="zh-CN" dirty="0" smtClean="0"/>
              <a:t>01</a:t>
            </a:r>
            <a:endParaRPr kumimoji="1" lang="zh-CN" altLang="en-US" dirty="0"/>
          </a:p>
        </p:txBody>
      </p:sp>
      <p:sp>
        <p:nvSpPr>
          <p:cNvPr id="4" name="图片占位符 8"/>
          <p:cNvSpPr>
            <a:spLocks noGrp="1"/>
          </p:cNvSpPr>
          <p:nvPr>
            <p:ph type="pic" sz="quarter" idx="14" hasCustomPrompt="1"/>
          </p:nvPr>
        </p:nvSpPr>
        <p:spPr>
          <a:xfrm>
            <a:off x="376768" y="5989475"/>
            <a:ext cx="1960033" cy="533400"/>
          </a:xfrm>
          <a:prstGeom prst="rect">
            <a:avLst/>
          </a:prstGeom>
        </p:spPr>
        <p:txBody>
          <a:bodyPr vert="horz" anchor="ctr"/>
          <a:lstStyle>
            <a:lvl1pPr marL="0" indent="0" algn="ctr">
              <a:buNone/>
              <a:defRPr sz="1600" b="1">
                <a:latin typeface="Segoe UI Light" panose="020B0502040204020203" charset="0"/>
                <a:ea typeface="Segoe UI Light" panose="020B0502040204020203" charset="0"/>
                <a:cs typeface="Segoe UI Light" panose="020B0502040204020203" charset="0"/>
              </a:defRPr>
            </a:lvl1pPr>
          </a:lstStyle>
          <a:p>
            <a:r>
              <a:rPr kumimoji="1" lang="en-US" altLang="zh-CN" sz="1600" b="1" dirty="0" smtClean="0"/>
              <a:t>LOGO&amp;PIC</a:t>
            </a:r>
            <a:r>
              <a:rPr kumimoji="1" lang="zh-CN" altLang="en-US" sz="1600" b="1" dirty="0" smtClean="0"/>
              <a:t> </a:t>
            </a:r>
            <a:r>
              <a:rPr kumimoji="1" lang="en-US" altLang="zh-CN" sz="1600" b="1" dirty="0" smtClean="0"/>
              <a:t>HERE</a:t>
            </a:r>
            <a:endParaRPr kumimoji="1"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tags" Target="../tags/tag2.xml"/></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tags" Target="../tags/tag3.xml"/></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tags" Target="../tags/tag4.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tags" Target="../tags/tag5.xml"/></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tags" Target="../tags/tag6.xml"/></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tags" Target="../tags/tag7.xml"/></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tags" Target="../tags/tag8.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5" Type="http://schemas.openxmlformats.org/officeDocument/2006/relationships/vmlDrawing" Target="../drawings/vmlDrawing1.vml"/><Relationship Id="rId4" Type="http://schemas.openxmlformats.org/officeDocument/2006/relationships/slideLayout" Target="../slideLayouts/slideLayout2.xml"/><Relationship Id="rId3" Type="http://schemas.openxmlformats.org/officeDocument/2006/relationships/image" Target="../media/image4.emf"/><Relationship Id="rId2" Type="http://schemas.openxmlformats.org/officeDocument/2006/relationships/oleObject" Target="../embeddings/oleObject1.bin"/><Relationship Id="rId1" Type="http://schemas.openxmlformats.org/officeDocument/2006/relationships/tags" Target="../tags/tag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6223000"/>
            <a:ext cx="12192000" cy="635000"/>
          </a:xfrm>
          <a:prstGeom prst="rect">
            <a:avLst/>
          </a:prstGeom>
          <a:solidFill>
            <a:srgbClr val="445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560974" y="3291840"/>
            <a:ext cx="10707754" cy="829945"/>
          </a:xfrm>
          <a:prstGeom prst="rect">
            <a:avLst/>
          </a:prstGeom>
        </p:spPr>
        <p:txBody>
          <a:bodyPr wrap="square">
            <a:spAutoFit/>
          </a:bodyPr>
          <a:lstStyle/>
          <a:p>
            <a:pPr algn="ctr"/>
            <a:r>
              <a:rPr sz="4800" smtClean="0">
                <a:solidFill>
                  <a:schemeClr val="bg1"/>
                </a:solidFill>
              </a:rPr>
              <a:t>体育商品推荐系统</a:t>
            </a:r>
            <a:endParaRPr sz="4800" smtClean="0">
              <a:solidFill>
                <a:schemeClr val="bg1"/>
              </a:solidFill>
            </a:endParaRPr>
          </a:p>
        </p:txBody>
      </p:sp>
      <p:grpSp>
        <p:nvGrpSpPr>
          <p:cNvPr id="21" name="组合 20"/>
          <p:cNvGrpSpPr/>
          <p:nvPr/>
        </p:nvGrpSpPr>
        <p:grpSpPr>
          <a:xfrm>
            <a:off x="4769529" y="541051"/>
            <a:ext cx="2638414" cy="2624498"/>
            <a:chOff x="4769529" y="541051"/>
            <a:chExt cx="2638414" cy="2624498"/>
          </a:xfrm>
        </p:grpSpPr>
        <p:grpSp>
          <p:nvGrpSpPr>
            <p:cNvPr id="3" name="Group 74"/>
            <p:cNvGrpSpPr>
              <a:grpSpLocks noChangeAspect="1"/>
            </p:cNvGrpSpPr>
            <p:nvPr/>
          </p:nvGrpSpPr>
          <p:grpSpPr bwMode="auto">
            <a:xfrm>
              <a:off x="4769529" y="541051"/>
              <a:ext cx="2638414" cy="2624498"/>
              <a:chOff x="5429" y="2125"/>
              <a:chExt cx="569" cy="566"/>
            </a:xfrm>
            <a:solidFill>
              <a:schemeClr val="bg1"/>
            </a:solidFill>
          </p:grpSpPr>
          <p:sp>
            <p:nvSpPr>
              <p:cNvPr id="4" name="Freeform 75"/>
              <p:cNvSpPr/>
              <p:nvPr/>
            </p:nvSpPr>
            <p:spPr bwMode="auto">
              <a:xfrm>
                <a:off x="5639" y="2603"/>
                <a:ext cx="149" cy="22"/>
              </a:xfrm>
              <a:custGeom>
                <a:avLst/>
                <a:gdLst>
                  <a:gd name="T0" fmla="*/ 210 w 210"/>
                  <a:gd name="T1" fmla="*/ 16 h 32"/>
                  <a:gd name="T2" fmla="*/ 195 w 210"/>
                  <a:gd name="T3" fmla="*/ 0 h 32"/>
                  <a:gd name="T4" fmla="*/ 15 w 210"/>
                  <a:gd name="T5" fmla="*/ 0 h 32"/>
                  <a:gd name="T6" fmla="*/ 0 w 210"/>
                  <a:gd name="T7" fmla="*/ 16 h 32"/>
                  <a:gd name="T8" fmla="*/ 0 w 210"/>
                  <a:gd name="T9" fmla="*/ 16 h 32"/>
                  <a:gd name="T10" fmla="*/ 15 w 210"/>
                  <a:gd name="T11" fmla="*/ 32 h 32"/>
                  <a:gd name="T12" fmla="*/ 195 w 210"/>
                  <a:gd name="T13" fmla="*/ 32 h 32"/>
                  <a:gd name="T14" fmla="*/ 210 w 210"/>
                  <a:gd name="T15" fmla="*/ 16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2">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2"/>
                      <a:pt x="15" y="32"/>
                    </a:cubicBezTo>
                    <a:cubicBezTo>
                      <a:pt x="195" y="32"/>
                      <a:pt x="195" y="32"/>
                      <a:pt x="195" y="32"/>
                    </a:cubicBezTo>
                    <a:cubicBezTo>
                      <a:pt x="203" y="32"/>
                      <a:pt x="210" y="24"/>
                      <a:pt x="21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76"/>
              <p:cNvSpPr/>
              <p:nvPr/>
            </p:nvSpPr>
            <p:spPr bwMode="auto">
              <a:xfrm>
                <a:off x="5702" y="2125"/>
                <a:ext cx="23" cy="94"/>
              </a:xfrm>
              <a:custGeom>
                <a:avLst/>
                <a:gdLst>
                  <a:gd name="T0" fmla="*/ 16 w 32"/>
                  <a:gd name="T1" fmla="*/ 132 h 132"/>
                  <a:gd name="T2" fmla="*/ 32 w 32"/>
                  <a:gd name="T3" fmla="*/ 116 h 132"/>
                  <a:gd name="T4" fmla="*/ 32 w 32"/>
                  <a:gd name="T5" fmla="*/ 16 h 132"/>
                  <a:gd name="T6" fmla="*/ 16 w 32"/>
                  <a:gd name="T7" fmla="*/ 0 h 132"/>
                  <a:gd name="T8" fmla="*/ 16 w 32"/>
                  <a:gd name="T9" fmla="*/ 0 h 132"/>
                  <a:gd name="T10" fmla="*/ 0 w 32"/>
                  <a:gd name="T11" fmla="*/ 16 h 132"/>
                  <a:gd name="T12" fmla="*/ 0 w 32"/>
                  <a:gd name="T13" fmla="*/ 116 h 132"/>
                  <a:gd name="T14" fmla="*/ 16 w 32"/>
                  <a:gd name="T15" fmla="*/ 132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32">
                    <a:moveTo>
                      <a:pt x="16" y="132"/>
                    </a:moveTo>
                    <a:cubicBezTo>
                      <a:pt x="25" y="132"/>
                      <a:pt x="32" y="125"/>
                      <a:pt x="32" y="116"/>
                    </a:cubicBezTo>
                    <a:cubicBezTo>
                      <a:pt x="32" y="16"/>
                      <a:pt x="32" y="16"/>
                      <a:pt x="32" y="16"/>
                    </a:cubicBezTo>
                    <a:cubicBezTo>
                      <a:pt x="32" y="7"/>
                      <a:pt x="25" y="0"/>
                      <a:pt x="16" y="0"/>
                    </a:cubicBezTo>
                    <a:cubicBezTo>
                      <a:pt x="16" y="0"/>
                      <a:pt x="16" y="0"/>
                      <a:pt x="16" y="0"/>
                    </a:cubicBezTo>
                    <a:cubicBezTo>
                      <a:pt x="7" y="0"/>
                      <a:pt x="0" y="7"/>
                      <a:pt x="0" y="16"/>
                    </a:cubicBezTo>
                    <a:cubicBezTo>
                      <a:pt x="0" y="116"/>
                      <a:pt x="0" y="116"/>
                      <a:pt x="0" y="116"/>
                    </a:cubicBezTo>
                    <a:cubicBezTo>
                      <a:pt x="0" y="125"/>
                      <a:pt x="7" y="132"/>
                      <a:pt x="16" y="1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77"/>
              <p:cNvSpPr/>
              <p:nvPr/>
            </p:nvSpPr>
            <p:spPr bwMode="auto">
              <a:xfrm>
                <a:off x="5802" y="2160"/>
                <a:ext cx="61" cy="87"/>
              </a:xfrm>
              <a:custGeom>
                <a:avLst/>
                <a:gdLst>
                  <a:gd name="T0" fmla="*/ 10 w 86"/>
                  <a:gd name="T1" fmla="*/ 119 h 123"/>
                  <a:gd name="T2" fmla="*/ 32 w 86"/>
                  <a:gd name="T3" fmla="*/ 113 h 123"/>
                  <a:gd name="T4" fmla="*/ 82 w 86"/>
                  <a:gd name="T5" fmla="*/ 26 h 123"/>
                  <a:gd name="T6" fmla="*/ 76 w 86"/>
                  <a:gd name="T7" fmla="*/ 5 h 123"/>
                  <a:gd name="T8" fmla="*/ 76 w 86"/>
                  <a:gd name="T9" fmla="*/ 5 h 123"/>
                  <a:gd name="T10" fmla="*/ 55 w 86"/>
                  <a:gd name="T11" fmla="*/ 10 h 123"/>
                  <a:gd name="T12" fmla="*/ 5 w 86"/>
                  <a:gd name="T13" fmla="*/ 97 h 123"/>
                  <a:gd name="T14" fmla="*/ 10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10" y="119"/>
                    </a:moveTo>
                    <a:cubicBezTo>
                      <a:pt x="18" y="123"/>
                      <a:pt x="27" y="120"/>
                      <a:pt x="32" y="113"/>
                    </a:cubicBezTo>
                    <a:cubicBezTo>
                      <a:pt x="82" y="26"/>
                      <a:pt x="82" y="26"/>
                      <a:pt x="82" y="26"/>
                    </a:cubicBezTo>
                    <a:cubicBezTo>
                      <a:pt x="86" y="19"/>
                      <a:pt x="83" y="9"/>
                      <a:pt x="76" y="5"/>
                    </a:cubicBezTo>
                    <a:cubicBezTo>
                      <a:pt x="76" y="5"/>
                      <a:pt x="76" y="5"/>
                      <a:pt x="76" y="5"/>
                    </a:cubicBezTo>
                    <a:cubicBezTo>
                      <a:pt x="69" y="0"/>
                      <a:pt x="59" y="3"/>
                      <a:pt x="55" y="10"/>
                    </a:cubicBezTo>
                    <a:cubicBezTo>
                      <a:pt x="5" y="97"/>
                      <a:pt x="5" y="97"/>
                      <a:pt x="5" y="97"/>
                    </a:cubicBezTo>
                    <a:cubicBezTo>
                      <a:pt x="0" y="105"/>
                      <a:pt x="3" y="114"/>
                      <a:pt x="10"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78"/>
              <p:cNvSpPr/>
              <p:nvPr/>
            </p:nvSpPr>
            <p:spPr bwMode="auto">
              <a:xfrm>
                <a:off x="5876" y="2260"/>
                <a:ext cx="87" cy="62"/>
              </a:xfrm>
              <a:custGeom>
                <a:avLst/>
                <a:gdLst>
                  <a:gd name="T0" fmla="*/ 5 w 123"/>
                  <a:gd name="T1" fmla="*/ 76 h 86"/>
                  <a:gd name="T2" fmla="*/ 26 w 123"/>
                  <a:gd name="T3" fmla="*/ 82 h 86"/>
                  <a:gd name="T4" fmla="*/ 113 w 123"/>
                  <a:gd name="T5" fmla="*/ 31 h 86"/>
                  <a:gd name="T6" fmla="*/ 118 w 123"/>
                  <a:gd name="T7" fmla="*/ 10 h 86"/>
                  <a:gd name="T8" fmla="*/ 118 w 123"/>
                  <a:gd name="T9" fmla="*/ 10 h 86"/>
                  <a:gd name="T10" fmla="*/ 97 w 123"/>
                  <a:gd name="T11" fmla="*/ 4 h 86"/>
                  <a:gd name="T12" fmla="*/ 10 w 123"/>
                  <a:gd name="T13" fmla="*/ 55 h 86"/>
                  <a:gd name="T14" fmla="*/ 5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5" y="76"/>
                    </a:moveTo>
                    <a:cubicBezTo>
                      <a:pt x="9" y="83"/>
                      <a:pt x="19" y="86"/>
                      <a:pt x="26" y="82"/>
                    </a:cubicBezTo>
                    <a:cubicBezTo>
                      <a:pt x="113" y="31"/>
                      <a:pt x="113" y="31"/>
                      <a:pt x="113" y="31"/>
                    </a:cubicBezTo>
                    <a:cubicBezTo>
                      <a:pt x="120" y="27"/>
                      <a:pt x="123" y="18"/>
                      <a:pt x="118" y="10"/>
                    </a:cubicBezTo>
                    <a:cubicBezTo>
                      <a:pt x="118" y="10"/>
                      <a:pt x="118" y="10"/>
                      <a:pt x="118" y="10"/>
                    </a:cubicBezTo>
                    <a:cubicBezTo>
                      <a:pt x="114" y="3"/>
                      <a:pt x="105" y="0"/>
                      <a:pt x="97" y="4"/>
                    </a:cubicBezTo>
                    <a:cubicBezTo>
                      <a:pt x="10" y="55"/>
                      <a:pt x="10" y="55"/>
                      <a:pt x="10" y="55"/>
                    </a:cubicBezTo>
                    <a:cubicBezTo>
                      <a:pt x="3" y="59"/>
                      <a:pt x="0" y="68"/>
                      <a:pt x="5"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79"/>
              <p:cNvSpPr/>
              <p:nvPr/>
            </p:nvSpPr>
            <p:spPr bwMode="auto">
              <a:xfrm>
                <a:off x="5905" y="2399"/>
                <a:ext cx="93" cy="22"/>
              </a:xfrm>
              <a:custGeom>
                <a:avLst/>
                <a:gdLst>
                  <a:gd name="T0" fmla="*/ 0 w 131"/>
                  <a:gd name="T1" fmla="*/ 15 h 31"/>
                  <a:gd name="T2" fmla="*/ 15 w 131"/>
                  <a:gd name="T3" fmla="*/ 31 h 31"/>
                  <a:gd name="T4" fmla="*/ 115 w 131"/>
                  <a:gd name="T5" fmla="*/ 31 h 31"/>
                  <a:gd name="T6" fmla="*/ 131 w 131"/>
                  <a:gd name="T7" fmla="*/ 15 h 31"/>
                  <a:gd name="T8" fmla="*/ 131 w 131"/>
                  <a:gd name="T9" fmla="*/ 15 h 31"/>
                  <a:gd name="T10" fmla="*/ 115 w 131"/>
                  <a:gd name="T11" fmla="*/ 0 h 31"/>
                  <a:gd name="T12" fmla="*/ 15 w 131"/>
                  <a:gd name="T13" fmla="*/ 0 h 31"/>
                  <a:gd name="T14" fmla="*/ 0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0" y="15"/>
                    </a:moveTo>
                    <a:cubicBezTo>
                      <a:pt x="0" y="24"/>
                      <a:pt x="7" y="31"/>
                      <a:pt x="15" y="31"/>
                    </a:cubicBezTo>
                    <a:cubicBezTo>
                      <a:pt x="115" y="31"/>
                      <a:pt x="115" y="31"/>
                      <a:pt x="115" y="31"/>
                    </a:cubicBezTo>
                    <a:cubicBezTo>
                      <a:pt x="124" y="31"/>
                      <a:pt x="131" y="24"/>
                      <a:pt x="131" y="15"/>
                    </a:cubicBezTo>
                    <a:cubicBezTo>
                      <a:pt x="131" y="15"/>
                      <a:pt x="131" y="15"/>
                      <a:pt x="131" y="15"/>
                    </a:cubicBezTo>
                    <a:cubicBezTo>
                      <a:pt x="131" y="7"/>
                      <a:pt x="124" y="0"/>
                      <a:pt x="115" y="0"/>
                    </a:cubicBezTo>
                    <a:cubicBezTo>
                      <a:pt x="15" y="0"/>
                      <a:pt x="15" y="0"/>
                      <a:pt x="15" y="0"/>
                    </a:cubicBezTo>
                    <a:cubicBezTo>
                      <a:pt x="7" y="0"/>
                      <a:pt x="0" y="7"/>
                      <a:pt x="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80"/>
              <p:cNvSpPr/>
              <p:nvPr/>
            </p:nvSpPr>
            <p:spPr bwMode="auto">
              <a:xfrm>
                <a:off x="5564" y="2160"/>
                <a:ext cx="61" cy="87"/>
              </a:xfrm>
              <a:custGeom>
                <a:avLst/>
                <a:gdLst>
                  <a:gd name="T0" fmla="*/ 76 w 86"/>
                  <a:gd name="T1" fmla="*/ 119 h 123"/>
                  <a:gd name="T2" fmla="*/ 81 w 86"/>
                  <a:gd name="T3" fmla="*/ 97 h 123"/>
                  <a:gd name="T4" fmla="*/ 31 w 86"/>
                  <a:gd name="T5" fmla="*/ 10 h 123"/>
                  <a:gd name="T6" fmla="*/ 10 w 86"/>
                  <a:gd name="T7" fmla="*/ 5 h 123"/>
                  <a:gd name="T8" fmla="*/ 10 w 86"/>
                  <a:gd name="T9" fmla="*/ 5 h 123"/>
                  <a:gd name="T10" fmla="*/ 4 w 86"/>
                  <a:gd name="T11" fmla="*/ 26 h 123"/>
                  <a:gd name="T12" fmla="*/ 54 w 86"/>
                  <a:gd name="T13" fmla="*/ 113 h 123"/>
                  <a:gd name="T14" fmla="*/ 76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76" y="119"/>
                    </a:moveTo>
                    <a:cubicBezTo>
                      <a:pt x="83" y="114"/>
                      <a:pt x="86" y="105"/>
                      <a:pt x="81" y="97"/>
                    </a:cubicBezTo>
                    <a:cubicBezTo>
                      <a:pt x="31" y="10"/>
                      <a:pt x="31" y="10"/>
                      <a:pt x="31" y="10"/>
                    </a:cubicBezTo>
                    <a:cubicBezTo>
                      <a:pt x="27" y="3"/>
                      <a:pt x="17" y="0"/>
                      <a:pt x="10" y="5"/>
                    </a:cubicBezTo>
                    <a:cubicBezTo>
                      <a:pt x="10" y="5"/>
                      <a:pt x="10" y="5"/>
                      <a:pt x="10" y="5"/>
                    </a:cubicBezTo>
                    <a:cubicBezTo>
                      <a:pt x="3" y="9"/>
                      <a:pt x="0" y="19"/>
                      <a:pt x="4" y="26"/>
                    </a:cubicBezTo>
                    <a:cubicBezTo>
                      <a:pt x="54" y="113"/>
                      <a:pt x="54" y="113"/>
                      <a:pt x="54" y="113"/>
                    </a:cubicBezTo>
                    <a:cubicBezTo>
                      <a:pt x="59" y="120"/>
                      <a:pt x="68" y="123"/>
                      <a:pt x="76"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81"/>
              <p:cNvSpPr/>
              <p:nvPr/>
            </p:nvSpPr>
            <p:spPr bwMode="auto">
              <a:xfrm>
                <a:off x="5464" y="2260"/>
                <a:ext cx="87" cy="62"/>
              </a:xfrm>
              <a:custGeom>
                <a:avLst/>
                <a:gdLst>
                  <a:gd name="T0" fmla="*/ 118 w 123"/>
                  <a:gd name="T1" fmla="*/ 76 h 86"/>
                  <a:gd name="T2" fmla="*/ 113 w 123"/>
                  <a:gd name="T3" fmla="*/ 55 h 86"/>
                  <a:gd name="T4" fmla="*/ 26 w 123"/>
                  <a:gd name="T5" fmla="*/ 4 h 86"/>
                  <a:gd name="T6" fmla="*/ 5 w 123"/>
                  <a:gd name="T7" fmla="*/ 10 h 86"/>
                  <a:gd name="T8" fmla="*/ 5 w 123"/>
                  <a:gd name="T9" fmla="*/ 10 h 86"/>
                  <a:gd name="T10" fmla="*/ 10 w 123"/>
                  <a:gd name="T11" fmla="*/ 31 h 86"/>
                  <a:gd name="T12" fmla="*/ 97 w 123"/>
                  <a:gd name="T13" fmla="*/ 82 h 86"/>
                  <a:gd name="T14" fmla="*/ 118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118" y="76"/>
                    </a:moveTo>
                    <a:cubicBezTo>
                      <a:pt x="123" y="68"/>
                      <a:pt x="120" y="59"/>
                      <a:pt x="113" y="55"/>
                    </a:cubicBezTo>
                    <a:cubicBezTo>
                      <a:pt x="26" y="4"/>
                      <a:pt x="26" y="4"/>
                      <a:pt x="26" y="4"/>
                    </a:cubicBezTo>
                    <a:cubicBezTo>
                      <a:pt x="18" y="0"/>
                      <a:pt x="9" y="3"/>
                      <a:pt x="5" y="10"/>
                    </a:cubicBezTo>
                    <a:cubicBezTo>
                      <a:pt x="5" y="10"/>
                      <a:pt x="5" y="10"/>
                      <a:pt x="5" y="10"/>
                    </a:cubicBezTo>
                    <a:cubicBezTo>
                      <a:pt x="0" y="18"/>
                      <a:pt x="3" y="27"/>
                      <a:pt x="10" y="31"/>
                    </a:cubicBezTo>
                    <a:cubicBezTo>
                      <a:pt x="97" y="82"/>
                      <a:pt x="97" y="82"/>
                      <a:pt x="97" y="82"/>
                    </a:cubicBezTo>
                    <a:cubicBezTo>
                      <a:pt x="105" y="86"/>
                      <a:pt x="114" y="83"/>
                      <a:pt x="118"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82"/>
              <p:cNvSpPr/>
              <p:nvPr/>
            </p:nvSpPr>
            <p:spPr bwMode="auto">
              <a:xfrm>
                <a:off x="5429" y="2399"/>
                <a:ext cx="93" cy="22"/>
              </a:xfrm>
              <a:custGeom>
                <a:avLst/>
                <a:gdLst>
                  <a:gd name="T0" fmla="*/ 131 w 131"/>
                  <a:gd name="T1" fmla="*/ 15 h 31"/>
                  <a:gd name="T2" fmla="*/ 116 w 131"/>
                  <a:gd name="T3" fmla="*/ 0 h 31"/>
                  <a:gd name="T4" fmla="*/ 16 w 131"/>
                  <a:gd name="T5" fmla="*/ 0 h 31"/>
                  <a:gd name="T6" fmla="*/ 0 w 131"/>
                  <a:gd name="T7" fmla="*/ 15 h 31"/>
                  <a:gd name="T8" fmla="*/ 0 w 131"/>
                  <a:gd name="T9" fmla="*/ 15 h 31"/>
                  <a:gd name="T10" fmla="*/ 16 w 131"/>
                  <a:gd name="T11" fmla="*/ 31 h 31"/>
                  <a:gd name="T12" fmla="*/ 116 w 131"/>
                  <a:gd name="T13" fmla="*/ 31 h 31"/>
                  <a:gd name="T14" fmla="*/ 131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131" y="15"/>
                    </a:moveTo>
                    <a:cubicBezTo>
                      <a:pt x="131" y="7"/>
                      <a:pt x="124" y="0"/>
                      <a:pt x="116" y="0"/>
                    </a:cubicBezTo>
                    <a:cubicBezTo>
                      <a:pt x="16" y="0"/>
                      <a:pt x="16" y="0"/>
                      <a:pt x="16" y="0"/>
                    </a:cubicBezTo>
                    <a:cubicBezTo>
                      <a:pt x="7" y="0"/>
                      <a:pt x="0" y="7"/>
                      <a:pt x="0" y="15"/>
                    </a:cubicBezTo>
                    <a:cubicBezTo>
                      <a:pt x="0" y="15"/>
                      <a:pt x="0" y="15"/>
                      <a:pt x="0" y="15"/>
                    </a:cubicBezTo>
                    <a:cubicBezTo>
                      <a:pt x="0" y="24"/>
                      <a:pt x="7" y="31"/>
                      <a:pt x="16" y="31"/>
                    </a:cubicBezTo>
                    <a:cubicBezTo>
                      <a:pt x="116" y="31"/>
                      <a:pt x="116" y="31"/>
                      <a:pt x="116" y="31"/>
                    </a:cubicBezTo>
                    <a:cubicBezTo>
                      <a:pt x="124" y="31"/>
                      <a:pt x="131" y="24"/>
                      <a:pt x="131"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83"/>
              <p:cNvSpPr/>
              <p:nvPr/>
            </p:nvSpPr>
            <p:spPr bwMode="auto">
              <a:xfrm>
                <a:off x="5639" y="2633"/>
                <a:ext cx="149" cy="22"/>
              </a:xfrm>
              <a:custGeom>
                <a:avLst/>
                <a:gdLst>
                  <a:gd name="T0" fmla="*/ 210 w 210"/>
                  <a:gd name="T1" fmla="*/ 16 h 31"/>
                  <a:gd name="T2" fmla="*/ 195 w 210"/>
                  <a:gd name="T3" fmla="*/ 0 h 31"/>
                  <a:gd name="T4" fmla="*/ 15 w 210"/>
                  <a:gd name="T5" fmla="*/ 0 h 31"/>
                  <a:gd name="T6" fmla="*/ 0 w 210"/>
                  <a:gd name="T7" fmla="*/ 16 h 31"/>
                  <a:gd name="T8" fmla="*/ 0 w 210"/>
                  <a:gd name="T9" fmla="*/ 16 h 31"/>
                  <a:gd name="T10" fmla="*/ 15 w 210"/>
                  <a:gd name="T11" fmla="*/ 31 h 31"/>
                  <a:gd name="T12" fmla="*/ 195 w 210"/>
                  <a:gd name="T13" fmla="*/ 31 h 31"/>
                  <a:gd name="T14" fmla="*/ 210 w 210"/>
                  <a:gd name="T15" fmla="*/ 16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1">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1"/>
                      <a:pt x="15" y="31"/>
                    </a:cubicBezTo>
                    <a:cubicBezTo>
                      <a:pt x="195" y="31"/>
                      <a:pt x="195" y="31"/>
                      <a:pt x="195" y="31"/>
                    </a:cubicBezTo>
                    <a:cubicBezTo>
                      <a:pt x="203" y="31"/>
                      <a:pt x="210" y="24"/>
                      <a:pt x="21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84"/>
              <p:cNvSpPr/>
              <p:nvPr/>
            </p:nvSpPr>
            <p:spPr bwMode="auto">
              <a:xfrm>
                <a:off x="5676" y="2664"/>
                <a:ext cx="75" cy="27"/>
              </a:xfrm>
              <a:custGeom>
                <a:avLst/>
                <a:gdLst>
                  <a:gd name="T0" fmla="*/ 0 w 106"/>
                  <a:gd name="T1" fmla="*/ 0 h 38"/>
                  <a:gd name="T2" fmla="*/ 53 w 106"/>
                  <a:gd name="T3" fmla="*/ 38 h 38"/>
                  <a:gd name="T4" fmla="*/ 106 w 106"/>
                  <a:gd name="T5" fmla="*/ 0 h 38"/>
                  <a:gd name="T6" fmla="*/ 0 w 106"/>
                  <a:gd name="T7" fmla="*/ 0 h 38"/>
                </a:gdLst>
                <a:ahLst/>
                <a:cxnLst>
                  <a:cxn ang="0">
                    <a:pos x="T0" y="T1"/>
                  </a:cxn>
                  <a:cxn ang="0">
                    <a:pos x="T2" y="T3"/>
                  </a:cxn>
                  <a:cxn ang="0">
                    <a:pos x="T4" y="T5"/>
                  </a:cxn>
                  <a:cxn ang="0">
                    <a:pos x="T6" y="T7"/>
                  </a:cxn>
                </a:cxnLst>
                <a:rect l="0" t="0" r="r" b="b"/>
                <a:pathLst>
                  <a:path w="106" h="38">
                    <a:moveTo>
                      <a:pt x="0" y="0"/>
                    </a:moveTo>
                    <a:cubicBezTo>
                      <a:pt x="8" y="22"/>
                      <a:pt x="28" y="38"/>
                      <a:pt x="53" y="38"/>
                    </a:cubicBezTo>
                    <a:cubicBezTo>
                      <a:pt x="78" y="38"/>
                      <a:pt x="98" y="22"/>
                      <a:pt x="106"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85"/>
              <p:cNvSpPr>
                <a:spLocks noEditPoints="1"/>
              </p:cNvSpPr>
              <p:nvPr/>
            </p:nvSpPr>
            <p:spPr bwMode="auto">
              <a:xfrm>
                <a:off x="5558" y="2254"/>
                <a:ext cx="312" cy="331"/>
              </a:xfrm>
              <a:custGeom>
                <a:avLst/>
                <a:gdLst>
                  <a:gd name="T0" fmla="*/ 219 w 438"/>
                  <a:gd name="T1" fmla="*/ 0 h 465"/>
                  <a:gd name="T2" fmla="*/ 0 w 438"/>
                  <a:gd name="T3" fmla="*/ 219 h 465"/>
                  <a:gd name="T4" fmla="*/ 72 w 438"/>
                  <a:gd name="T5" fmla="*/ 381 h 465"/>
                  <a:gd name="T6" fmla="*/ 82 w 438"/>
                  <a:gd name="T7" fmla="*/ 390 h 465"/>
                  <a:gd name="T8" fmla="*/ 114 w 438"/>
                  <a:gd name="T9" fmla="*/ 465 h 465"/>
                  <a:gd name="T10" fmla="*/ 324 w 438"/>
                  <a:gd name="T11" fmla="*/ 465 h 465"/>
                  <a:gd name="T12" fmla="*/ 356 w 438"/>
                  <a:gd name="T13" fmla="*/ 390 h 465"/>
                  <a:gd name="T14" fmla="*/ 366 w 438"/>
                  <a:gd name="T15" fmla="*/ 381 h 465"/>
                  <a:gd name="T16" fmla="*/ 438 w 438"/>
                  <a:gd name="T17" fmla="*/ 219 h 465"/>
                  <a:gd name="T18" fmla="*/ 219 w 438"/>
                  <a:gd name="T19" fmla="*/ 0 h 465"/>
                  <a:gd name="T20" fmla="*/ 234 w 438"/>
                  <a:gd name="T21" fmla="*/ 323 h 465"/>
                  <a:gd name="T22" fmla="*/ 234 w 438"/>
                  <a:gd name="T23" fmla="*/ 342 h 465"/>
                  <a:gd name="T24" fmla="*/ 230 w 438"/>
                  <a:gd name="T25" fmla="*/ 353 h 465"/>
                  <a:gd name="T26" fmla="*/ 219 w 438"/>
                  <a:gd name="T27" fmla="*/ 357 h 465"/>
                  <a:gd name="T28" fmla="*/ 216 w 438"/>
                  <a:gd name="T29" fmla="*/ 357 h 465"/>
                  <a:gd name="T30" fmla="*/ 205 w 438"/>
                  <a:gd name="T31" fmla="*/ 353 h 465"/>
                  <a:gd name="T32" fmla="*/ 201 w 438"/>
                  <a:gd name="T33" fmla="*/ 342 h 465"/>
                  <a:gd name="T34" fmla="*/ 201 w 438"/>
                  <a:gd name="T35" fmla="*/ 325 h 465"/>
                  <a:gd name="T36" fmla="*/ 144 w 438"/>
                  <a:gd name="T37" fmla="*/ 311 h 465"/>
                  <a:gd name="T38" fmla="*/ 154 w 438"/>
                  <a:gd name="T39" fmla="*/ 271 h 465"/>
                  <a:gd name="T40" fmla="*/ 210 w 438"/>
                  <a:gd name="T41" fmla="*/ 286 h 465"/>
                  <a:gd name="T42" fmla="*/ 242 w 438"/>
                  <a:gd name="T43" fmla="*/ 265 h 465"/>
                  <a:gd name="T44" fmla="*/ 206 w 438"/>
                  <a:gd name="T45" fmla="*/ 235 h 465"/>
                  <a:gd name="T46" fmla="*/ 146 w 438"/>
                  <a:gd name="T47" fmla="*/ 173 h 465"/>
                  <a:gd name="T48" fmla="*/ 203 w 438"/>
                  <a:gd name="T49" fmla="*/ 113 h 465"/>
                  <a:gd name="T50" fmla="*/ 203 w 438"/>
                  <a:gd name="T51" fmla="*/ 96 h 465"/>
                  <a:gd name="T52" fmla="*/ 207 w 438"/>
                  <a:gd name="T53" fmla="*/ 85 h 465"/>
                  <a:gd name="T54" fmla="*/ 218 w 438"/>
                  <a:gd name="T55" fmla="*/ 81 h 465"/>
                  <a:gd name="T56" fmla="*/ 221 w 438"/>
                  <a:gd name="T57" fmla="*/ 81 h 465"/>
                  <a:gd name="T58" fmla="*/ 232 w 438"/>
                  <a:gd name="T59" fmla="*/ 85 h 465"/>
                  <a:gd name="T60" fmla="*/ 236 w 438"/>
                  <a:gd name="T61" fmla="*/ 96 h 465"/>
                  <a:gd name="T62" fmla="*/ 236 w 438"/>
                  <a:gd name="T63" fmla="*/ 111 h 465"/>
                  <a:gd name="T64" fmla="*/ 285 w 438"/>
                  <a:gd name="T65" fmla="*/ 122 h 465"/>
                  <a:gd name="T66" fmla="*/ 275 w 438"/>
                  <a:gd name="T67" fmla="*/ 160 h 465"/>
                  <a:gd name="T68" fmla="*/ 226 w 438"/>
                  <a:gd name="T69" fmla="*/ 149 h 465"/>
                  <a:gd name="T70" fmla="*/ 197 w 438"/>
                  <a:gd name="T71" fmla="*/ 168 h 465"/>
                  <a:gd name="T72" fmla="*/ 238 w 438"/>
                  <a:gd name="T73" fmla="*/ 197 h 465"/>
                  <a:gd name="T74" fmla="*/ 294 w 438"/>
                  <a:gd name="T75" fmla="*/ 260 h 465"/>
                  <a:gd name="T76" fmla="*/ 234 w 438"/>
                  <a:gd name="T77" fmla="*/ 32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8" h="465">
                    <a:moveTo>
                      <a:pt x="219" y="0"/>
                    </a:moveTo>
                    <a:cubicBezTo>
                      <a:pt x="98" y="0"/>
                      <a:pt x="0" y="98"/>
                      <a:pt x="0" y="219"/>
                    </a:cubicBezTo>
                    <a:cubicBezTo>
                      <a:pt x="0" y="283"/>
                      <a:pt x="28" y="341"/>
                      <a:pt x="72" y="381"/>
                    </a:cubicBezTo>
                    <a:cubicBezTo>
                      <a:pt x="72" y="382"/>
                      <a:pt x="78" y="387"/>
                      <a:pt x="82" y="390"/>
                    </a:cubicBezTo>
                    <a:cubicBezTo>
                      <a:pt x="102" y="408"/>
                      <a:pt x="114" y="436"/>
                      <a:pt x="114" y="465"/>
                    </a:cubicBezTo>
                    <a:cubicBezTo>
                      <a:pt x="324" y="465"/>
                      <a:pt x="324" y="465"/>
                      <a:pt x="324" y="465"/>
                    </a:cubicBezTo>
                    <a:cubicBezTo>
                      <a:pt x="324" y="436"/>
                      <a:pt x="336" y="408"/>
                      <a:pt x="356" y="390"/>
                    </a:cubicBezTo>
                    <a:cubicBezTo>
                      <a:pt x="360" y="387"/>
                      <a:pt x="366" y="382"/>
                      <a:pt x="366" y="381"/>
                    </a:cubicBezTo>
                    <a:cubicBezTo>
                      <a:pt x="410" y="341"/>
                      <a:pt x="438" y="283"/>
                      <a:pt x="438" y="219"/>
                    </a:cubicBezTo>
                    <a:cubicBezTo>
                      <a:pt x="438" y="98"/>
                      <a:pt x="340" y="0"/>
                      <a:pt x="219" y="0"/>
                    </a:cubicBezTo>
                    <a:close/>
                    <a:moveTo>
                      <a:pt x="234" y="323"/>
                    </a:moveTo>
                    <a:cubicBezTo>
                      <a:pt x="234" y="342"/>
                      <a:pt x="234" y="342"/>
                      <a:pt x="234" y="342"/>
                    </a:cubicBezTo>
                    <a:cubicBezTo>
                      <a:pt x="234" y="346"/>
                      <a:pt x="233" y="350"/>
                      <a:pt x="230" y="353"/>
                    </a:cubicBezTo>
                    <a:cubicBezTo>
                      <a:pt x="227" y="356"/>
                      <a:pt x="223" y="357"/>
                      <a:pt x="219" y="357"/>
                    </a:cubicBezTo>
                    <a:cubicBezTo>
                      <a:pt x="216" y="357"/>
                      <a:pt x="216" y="357"/>
                      <a:pt x="216" y="357"/>
                    </a:cubicBezTo>
                    <a:cubicBezTo>
                      <a:pt x="212" y="357"/>
                      <a:pt x="208" y="356"/>
                      <a:pt x="205" y="353"/>
                    </a:cubicBezTo>
                    <a:cubicBezTo>
                      <a:pt x="203" y="350"/>
                      <a:pt x="201" y="346"/>
                      <a:pt x="201" y="342"/>
                    </a:cubicBezTo>
                    <a:cubicBezTo>
                      <a:pt x="201" y="325"/>
                      <a:pt x="201" y="325"/>
                      <a:pt x="201" y="325"/>
                    </a:cubicBezTo>
                    <a:cubicBezTo>
                      <a:pt x="178" y="324"/>
                      <a:pt x="156" y="318"/>
                      <a:pt x="144" y="311"/>
                    </a:cubicBezTo>
                    <a:cubicBezTo>
                      <a:pt x="154" y="271"/>
                      <a:pt x="154" y="271"/>
                      <a:pt x="154" y="271"/>
                    </a:cubicBezTo>
                    <a:cubicBezTo>
                      <a:pt x="168" y="279"/>
                      <a:pt x="188" y="286"/>
                      <a:pt x="210" y="286"/>
                    </a:cubicBezTo>
                    <a:cubicBezTo>
                      <a:pt x="229" y="286"/>
                      <a:pt x="242" y="278"/>
                      <a:pt x="242" y="265"/>
                    </a:cubicBezTo>
                    <a:cubicBezTo>
                      <a:pt x="242" y="252"/>
                      <a:pt x="232" y="244"/>
                      <a:pt x="206" y="235"/>
                    </a:cubicBezTo>
                    <a:cubicBezTo>
                      <a:pt x="170" y="223"/>
                      <a:pt x="146" y="206"/>
                      <a:pt x="146" y="173"/>
                    </a:cubicBezTo>
                    <a:cubicBezTo>
                      <a:pt x="146" y="144"/>
                      <a:pt x="167" y="120"/>
                      <a:pt x="203" y="113"/>
                    </a:cubicBezTo>
                    <a:cubicBezTo>
                      <a:pt x="203" y="96"/>
                      <a:pt x="203" y="96"/>
                      <a:pt x="203" y="96"/>
                    </a:cubicBezTo>
                    <a:cubicBezTo>
                      <a:pt x="203" y="92"/>
                      <a:pt x="204" y="88"/>
                      <a:pt x="207" y="85"/>
                    </a:cubicBezTo>
                    <a:cubicBezTo>
                      <a:pt x="210" y="83"/>
                      <a:pt x="214" y="81"/>
                      <a:pt x="218" y="81"/>
                    </a:cubicBezTo>
                    <a:cubicBezTo>
                      <a:pt x="221" y="81"/>
                      <a:pt x="221" y="81"/>
                      <a:pt x="221" y="81"/>
                    </a:cubicBezTo>
                    <a:cubicBezTo>
                      <a:pt x="225" y="81"/>
                      <a:pt x="229" y="83"/>
                      <a:pt x="232" y="85"/>
                    </a:cubicBezTo>
                    <a:cubicBezTo>
                      <a:pt x="234" y="88"/>
                      <a:pt x="236" y="92"/>
                      <a:pt x="236" y="96"/>
                    </a:cubicBezTo>
                    <a:cubicBezTo>
                      <a:pt x="236" y="111"/>
                      <a:pt x="236" y="111"/>
                      <a:pt x="236" y="111"/>
                    </a:cubicBezTo>
                    <a:cubicBezTo>
                      <a:pt x="259" y="112"/>
                      <a:pt x="274" y="117"/>
                      <a:pt x="285" y="122"/>
                    </a:cubicBezTo>
                    <a:cubicBezTo>
                      <a:pt x="275" y="160"/>
                      <a:pt x="275" y="160"/>
                      <a:pt x="275" y="160"/>
                    </a:cubicBezTo>
                    <a:cubicBezTo>
                      <a:pt x="266" y="157"/>
                      <a:pt x="251" y="149"/>
                      <a:pt x="226" y="149"/>
                    </a:cubicBezTo>
                    <a:cubicBezTo>
                      <a:pt x="204" y="149"/>
                      <a:pt x="197" y="158"/>
                      <a:pt x="197" y="168"/>
                    </a:cubicBezTo>
                    <a:cubicBezTo>
                      <a:pt x="197" y="179"/>
                      <a:pt x="209" y="186"/>
                      <a:pt x="238" y="197"/>
                    </a:cubicBezTo>
                    <a:cubicBezTo>
                      <a:pt x="278" y="211"/>
                      <a:pt x="294" y="230"/>
                      <a:pt x="294" y="260"/>
                    </a:cubicBezTo>
                    <a:cubicBezTo>
                      <a:pt x="294" y="290"/>
                      <a:pt x="273" y="316"/>
                      <a:pt x="234" y="3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椭圆 1"/>
            <p:cNvSpPr/>
            <p:nvPr/>
          </p:nvSpPr>
          <p:spPr>
            <a:xfrm>
              <a:off x="5709623" y="1310780"/>
              <a:ext cx="758223" cy="107141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文本框 15"/>
          <p:cNvSpPr txBox="1"/>
          <p:nvPr/>
        </p:nvSpPr>
        <p:spPr>
          <a:xfrm>
            <a:off x="9296400" y="3720465"/>
            <a:ext cx="4064000" cy="368300"/>
          </a:xfrm>
          <a:prstGeom prst="rect">
            <a:avLst/>
          </a:prstGeom>
          <a:noFill/>
        </p:spPr>
        <p:txBody>
          <a:bodyPr wrap="square" rtlCol="0">
            <a:spAutoFit/>
          </a:bodyPr>
          <a:p>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系统</a:t>
            </a:r>
            <a:r>
              <a:rPr lang="zh-CN" altLang="en-US" sz="3200" dirty="0" smtClean="0">
                <a:solidFill>
                  <a:schemeClr val="bg1"/>
                </a:solidFill>
                <a:latin typeface="黑体" panose="02010609060101010101" charset="-122"/>
                <a:ea typeface="黑体" panose="02010609060101010101" charset="-122"/>
              </a:rPr>
              <a:t>首界面</a:t>
            </a:r>
            <a:endParaRPr lang="zh-CN" altLang="zh-CN" sz="3200" dirty="0" smtClean="0">
              <a:solidFill>
                <a:schemeClr val="bg1"/>
              </a:solidFill>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9" name="图片 1"/>
          <p:cNvPicPr>
            <a:picLocks noChangeAspect="1"/>
          </p:cNvPicPr>
          <p:nvPr>
            <p:custDataLst>
              <p:tags r:id="rId1"/>
            </p:custDataLst>
          </p:nvPr>
        </p:nvPicPr>
        <p:blipFill>
          <a:blip r:embed="rId2"/>
          <a:stretch>
            <a:fillRect/>
          </a:stretch>
        </p:blipFill>
        <p:spPr>
          <a:xfrm>
            <a:off x="589280" y="883285"/>
            <a:ext cx="10869295" cy="50736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管理员</a:t>
            </a:r>
            <a:r>
              <a:rPr lang="zh-CN" altLang="en-US" sz="3200" dirty="0" smtClean="0">
                <a:solidFill>
                  <a:schemeClr val="bg1"/>
                </a:solidFill>
                <a:latin typeface="黑体" panose="02010609060101010101" charset="-122"/>
                <a:ea typeface="黑体" panose="02010609060101010101" charset="-122"/>
              </a:rPr>
              <a:t>主界面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28" name="图片 7"/>
          <p:cNvPicPr>
            <a:picLocks noChangeAspect="1"/>
          </p:cNvPicPr>
          <p:nvPr>
            <p:custDataLst>
              <p:tags r:id="rId1"/>
            </p:custDataLst>
          </p:nvPr>
        </p:nvPicPr>
        <p:blipFill>
          <a:blip r:embed="rId2"/>
          <a:stretch>
            <a:fillRect/>
          </a:stretch>
        </p:blipFill>
        <p:spPr>
          <a:xfrm>
            <a:off x="478155" y="850900"/>
            <a:ext cx="11275060" cy="529399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16358"/>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用户管理界面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30" name="图片 9"/>
          <p:cNvPicPr>
            <a:picLocks noChangeAspect="1"/>
          </p:cNvPicPr>
          <p:nvPr>
            <p:custDataLst>
              <p:tags r:id="rId1"/>
            </p:custDataLst>
          </p:nvPr>
        </p:nvPicPr>
        <p:blipFill>
          <a:blip r:embed="rId2"/>
          <a:stretch>
            <a:fillRect/>
          </a:stretch>
        </p:blipFill>
        <p:spPr>
          <a:xfrm>
            <a:off x="462280" y="942340"/>
            <a:ext cx="11302365" cy="533400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16358"/>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商品</a:t>
            </a:r>
            <a:r>
              <a:rPr lang="zh-CN" altLang="en-US" sz="3200" dirty="0" smtClean="0">
                <a:solidFill>
                  <a:schemeClr val="bg1"/>
                </a:solidFill>
                <a:latin typeface="黑体" panose="02010609060101010101" charset="-122"/>
                <a:ea typeface="黑体" panose="02010609060101010101" charset="-122"/>
              </a:rPr>
              <a:t>分类管理界面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31" name="图片 10"/>
          <p:cNvPicPr>
            <a:picLocks noChangeAspect="1"/>
          </p:cNvPicPr>
          <p:nvPr>
            <p:custDataLst>
              <p:tags r:id="rId1"/>
            </p:custDataLst>
          </p:nvPr>
        </p:nvPicPr>
        <p:blipFill>
          <a:blip r:embed="rId2"/>
          <a:stretch>
            <a:fillRect/>
          </a:stretch>
        </p:blipFill>
        <p:spPr>
          <a:xfrm>
            <a:off x="314960" y="732790"/>
            <a:ext cx="11459210" cy="525843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商品信息界面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0" name="图片 11"/>
          <p:cNvPicPr>
            <a:picLocks noChangeAspect="1"/>
          </p:cNvPicPr>
          <p:nvPr>
            <p:custDataLst>
              <p:tags r:id="rId1"/>
            </p:custDataLst>
          </p:nvPr>
        </p:nvPicPr>
        <p:blipFill>
          <a:blip r:embed="rId2"/>
          <a:stretch>
            <a:fillRect/>
          </a:stretch>
        </p:blipFill>
        <p:spPr>
          <a:xfrm>
            <a:off x="272415" y="902970"/>
            <a:ext cx="11449685" cy="548703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交流</a:t>
            </a:r>
            <a:r>
              <a:rPr lang="zh-CN" altLang="en-US" sz="3200" dirty="0" smtClean="0">
                <a:solidFill>
                  <a:schemeClr val="bg1"/>
                </a:solidFill>
                <a:latin typeface="黑体" panose="02010609060101010101" charset="-122"/>
                <a:ea typeface="黑体" panose="02010609060101010101" charset="-122"/>
              </a:rPr>
              <a:t>论坛界面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33" name="图片 12"/>
          <p:cNvPicPr>
            <a:picLocks noChangeAspect="1"/>
          </p:cNvPicPr>
          <p:nvPr>
            <p:custDataLst>
              <p:tags r:id="rId1"/>
            </p:custDataLst>
          </p:nvPr>
        </p:nvPicPr>
        <p:blipFill>
          <a:blip r:embed="rId2"/>
          <a:stretch>
            <a:fillRect/>
          </a:stretch>
        </p:blipFill>
        <p:spPr>
          <a:xfrm>
            <a:off x="337185" y="821055"/>
            <a:ext cx="11456035" cy="533336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用户主</a:t>
            </a:r>
            <a:r>
              <a:rPr lang="zh-CN" altLang="en-US" sz="3200" dirty="0" smtClean="0">
                <a:solidFill>
                  <a:schemeClr val="bg1"/>
                </a:solidFill>
                <a:latin typeface="黑体" panose="02010609060101010101" charset="-122"/>
                <a:ea typeface="黑体" panose="02010609060101010101" charset="-122"/>
              </a:rPr>
              <a:t>界面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27" name="图片 6"/>
          <p:cNvPicPr>
            <a:picLocks noChangeAspect="1"/>
          </p:cNvPicPr>
          <p:nvPr>
            <p:custDataLst>
              <p:tags r:id="rId1"/>
            </p:custDataLst>
          </p:nvPr>
        </p:nvPicPr>
        <p:blipFill>
          <a:blip r:embed="rId2"/>
          <a:stretch>
            <a:fillRect/>
          </a:stretch>
        </p:blipFill>
        <p:spPr>
          <a:xfrm>
            <a:off x="448310" y="883285"/>
            <a:ext cx="11204575" cy="502158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16100" y="17961"/>
            <a:ext cx="3418173"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rPr>
              <a:t>系统测试</a:t>
            </a:r>
            <a:r>
              <a:rPr kumimoji="0" lang="zh-CN"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rPr>
              <a:t>目的</a:t>
            </a:r>
            <a:endParaRPr kumimoji="0" lang="zh-CN"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3" name="矩形 22"/>
          <p:cNvSpPr/>
          <p:nvPr/>
        </p:nvSpPr>
        <p:spPr>
          <a:xfrm>
            <a:off x="257175" y="1122680"/>
            <a:ext cx="11015980" cy="5264785"/>
          </a:xfrm>
          <a:prstGeom prst="rect">
            <a:avLst/>
          </a:prstGeom>
        </p:spPr>
        <p:txBody>
          <a:bodyPr wrap="square">
            <a:noAutofit/>
          </a:bodyPr>
          <a:lstStyle/>
          <a:p>
            <a:r>
              <a:rPr altLang="zh-CN" sz="2000" dirty="0" smtClean="0"/>
              <a:t>一开始系统的测试是可以不用考虑整个的程序,只是考虑它的某个正常的部分，而且也可以不用看到其正常的运行的功能，暂时先不用了解具体的结构是什么样。只是用软件就能确定的测试，能够判断出测试的精确程度。这个软件的测试，其实是用一个软件的内部构造来进行的。同时经过一些分析来测试的。同时也是由代码进行的软件测试，开发者可以通过检查代码或利用开发工具，来判定系统的质量。 </a:t>
            </a:r>
            <a:endParaRPr altLang="zh-CN" sz="2000" dirty="0" smtClean="0"/>
          </a:p>
          <a:p>
            <a:r>
              <a:rPr altLang="zh-CN" sz="2000" dirty="0" smtClean="0"/>
              <a:t>在正常的情况下，需要软件的安装程序必须能够比较好的与现存在系统是可以兼容的，而且还能有相关的提示信息，可以让用户查看，接着正常安装然后实现相应的功能。所以在这里就体现了测试的重要性，要是没有一些正确的测试过程就会导致软件安装上的错误，然后软件就不能正确的运行，所以在这里安装的测试就是比较重要的环节。其中安装的测试的目的就是检验系统能否可以成功的安装，同时也保证系统安装完成了可以正常运行。</a:t>
            </a:r>
            <a:endParaRPr altLang="zh-CN" sz="2000" dirty="0" smtClean="0"/>
          </a:p>
          <a:p>
            <a:r>
              <a:rPr altLang="zh-CN" sz="2000" dirty="0" smtClean="0"/>
              <a:t>在软件开发之后，会对软件做出测试。通过对软件的检测，能够发现软件的实际用法，主要是用户为主的，然后系统的开发人员以及质量保证的测试人员也应加入的测试。主要考虑的问题是各个功能是不是规范的，还有一些用户的会有的问题。不仅仅是一个方面的质量问题，而是需要进行全方位是功能验证，最后要确定软件是否符合要求，所以验收的测试是一项比较严格的测试项目，需要根据事先制订的一些相关的计划，进行对于软件配置的审查、功能的测试、性能的测试等，最后才能确保软件的正常使用。</a:t>
            </a:r>
            <a:endParaRPr altLang="zh-CN" sz="2000" dirty="0" smtClean="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546F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64360" y="100511"/>
            <a:ext cx="3418173" cy="584775"/>
          </a:xfrm>
          <a:prstGeom prst="rect">
            <a:avLst/>
          </a:prstGeom>
          <a:noFill/>
        </p:spPr>
        <p:txBody>
          <a:bodyPr wrap="square" rtlCol="0">
            <a:spAutoFit/>
          </a:bodyPr>
          <a:lstStyle/>
          <a:p>
            <a:pPr>
              <a:defRPr/>
            </a:pPr>
            <a:r>
              <a:rPr lang="zh-CN" altLang="en-US" sz="3200" kern="0" dirty="0" smtClean="0">
                <a:solidFill>
                  <a:schemeClr val="bg1"/>
                </a:solidFill>
                <a:latin typeface="黑体" panose="02010609060101010101" charset="-122"/>
                <a:ea typeface="黑体" panose="02010609060101010101" charset="-122"/>
              </a:rPr>
              <a:t>结  论</a:t>
            </a:r>
            <a:endParaRPr lang="zh-CN" altLang="en-US" sz="3200" kern="0" dirty="0" smtClean="0">
              <a:solidFill>
                <a:schemeClr val="bg1"/>
              </a:solidFill>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0" name="文本框 99"/>
          <p:cNvSpPr txBox="1"/>
          <p:nvPr/>
        </p:nvSpPr>
        <p:spPr>
          <a:xfrm>
            <a:off x="257207" y="684076"/>
            <a:ext cx="11064240" cy="2861310"/>
          </a:xfrm>
          <a:prstGeom prst="rect">
            <a:avLst/>
          </a:prstGeom>
          <a:noFill/>
          <a:ln w="9525">
            <a:noFill/>
          </a:ln>
        </p:spPr>
        <p:txBody>
          <a:bodyPr wrap="square">
            <a:spAutoFit/>
          </a:bodyPr>
          <a:lstStyle/>
          <a:p>
            <a:r>
              <a:rPr lang="en-US" dirty="0" smtClean="0">
                <a:latin typeface="宋体" panose="02010600030101010101" pitchFamily="2" charset="-122"/>
                <a:ea typeface="宋体" panose="02010600030101010101" pitchFamily="2" charset="-122"/>
                <a:cs typeface="宋体" panose="02010600030101010101" pitchFamily="2" charset="-122"/>
              </a:rPr>
              <a:t>在本次毕业设计中，我使用Java技术，并选择MySQL作为后台数据库进行访问和修改。在设计之初，我对系统逻辑功能的具体实现也很纠结，因为我对个性化智能体育商品推荐的概念还比较模糊，期间我也在网上查询了大量的信息，清楚地了解了现实生活中体育商品推荐的主要对象和管理需要完成的基本功能。</a:t>
            </a:r>
            <a:endParaRPr lang="en-US" dirty="0" smtClean="0">
              <a:latin typeface="宋体" panose="02010600030101010101" pitchFamily="2" charset="-122"/>
              <a:ea typeface="宋体" panose="02010600030101010101" pitchFamily="2" charset="-122"/>
              <a:cs typeface="宋体" panose="02010600030101010101" pitchFamily="2" charset="-122"/>
            </a:endParaRPr>
          </a:p>
          <a:p>
            <a:endParaRPr lang="en-US" dirty="0" smtClean="0">
              <a:latin typeface="宋体" panose="02010600030101010101" pitchFamily="2" charset="-122"/>
              <a:ea typeface="宋体" panose="02010600030101010101" pitchFamily="2" charset="-122"/>
              <a:cs typeface="宋体" panose="02010600030101010101" pitchFamily="2" charset="-122"/>
            </a:endParaRPr>
          </a:p>
          <a:p>
            <a:r>
              <a:rPr lang="en-US" dirty="0" smtClean="0">
                <a:latin typeface="宋体" panose="02010600030101010101" pitchFamily="2" charset="-122"/>
                <a:ea typeface="宋体" panose="02010600030101010101" pitchFamily="2" charset="-122"/>
                <a:cs typeface="宋体" panose="02010600030101010101" pitchFamily="2" charset="-122"/>
              </a:rPr>
              <a:t>而在这个过程中也遇到了很多困难，主要有系统逻辑功能的不恰当和系统设计上的错误，当在自己获取信息时无法解决，我会与同学和老师商量和讨论，所以在这个过程中，也让我知道认识到自己的不足和团队的力量是最大的，无论是在学习还是工作中，要融入集体，这样自己才会成长得更快。</a:t>
            </a:r>
            <a:endParaRPr lang="en-US" dirty="0" smtClean="0">
              <a:latin typeface="宋体" panose="02010600030101010101" pitchFamily="2" charset="-122"/>
              <a:ea typeface="宋体" panose="02010600030101010101" pitchFamily="2" charset="-122"/>
              <a:cs typeface="宋体" panose="02010600030101010101" pitchFamily="2" charset="-122"/>
            </a:endParaRPr>
          </a:p>
          <a:p>
            <a:endParaRPr lang="en-US" dirty="0" smtClean="0">
              <a:latin typeface="宋体" panose="02010600030101010101" pitchFamily="2" charset="-122"/>
              <a:ea typeface="宋体" panose="02010600030101010101" pitchFamily="2" charset="-122"/>
              <a:cs typeface="宋体" panose="02010600030101010101" pitchFamily="2" charset="-122"/>
            </a:endParaRPr>
          </a:p>
          <a:p>
            <a:r>
              <a:rPr lang="en-US" dirty="0" smtClean="0">
                <a:latin typeface="宋体" panose="02010600030101010101" pitchFamily="2" charset="-122"/>
                <a:ea typeface="宋体" panose="02010600030101010101" pitchFamily="2" charset="-122"/>
                <a:cs typeface="宋体" panose="02010600030101010101" pitchFamily="2" charset="-122"/>
              </a:rPr>
              <a:t>当然，在本次设计中，由于时间的不足和本人能力的限制，功能还不完善，对于论文的不足之处，希望在今后的学习中不断改进，使本系统更接近实际操作。</a:t>
            </a:r>
            <a:endParaRPr lang="en-US" dirty="0" smtClean="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1"/>
            <a:ext cx="12192000" cy="601133"/>
          </a:xfrm>
          <a:prstGeom prst="rect">
            <a:avLst/>
          </a:prstGeom>
          <a:solidFill>
            <a:srgbClr val="398E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64360" y="100511"/>
            <a:ext cx="3418173"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rPr>
              <a:t>参考文献</a:t>
            </a:r>
            <a:endParaRPr kumimoji="0" lang="zh-CN" altLang="en-US"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 name="矩形 9"/>
          <p:cNvSpPr/>
          <p:nvPr/>
        </p:nvSpPr>
        <p:spPr>
          <a:xfrm>
            <a:off x="257842" y="684076"/>
            <a:ext cx="11520487" cy="3938270"/>
          </a:xfrm>
          <a:prstGeom prst="rect">
            <a:avLst/>
          </a:prstGeom>
        </p:spPr>
        <p:txBody>
          <a:bodyPr wrap="square">
            <a:spAutoFit/>
          </a:bodyPr>
          <a:lstStyle/>
          <a:p>
            <a:pPr lvl="0" indent="0" algn="just">
              <a:lnSpc>
                <a:spcPts val="2000"/>
              </a:lnSpc>
              <a:spcAft>
                <a:spcPts val="0"/>
              </a:spcAft>
              <a:buFont typeface="Times New Roman" panose="02020603050405020304"/>
              <a:buNone/>
            </a:pPr>
            <a:r>
              <a:rPr lang="zh-CN" altLang="zh-CN" sz="1600" dirty="0"/>
              <a:t>[1]孙卫琴,李洪成.《Tomcat 与 Java Web 开发技术详解》.电子工业出版社,2018年6月</a:t>
            </a:r>
            <a:endParaRPr lang="zh-CN" altLang="zh-CN" sz="1600" dirty="0"/>
          </a:p>
          <a:p>
            <a:pPr lvl="0" indent="0" algn="just">
              <a:lnSpc>
                <a:spcPts val="2000"/>
              </a:lnSpc>
              <a:spcAft>
                <a:spcPts val="0"/>
              </a:spcAft>
              <a:buFont typeface="Times New Roman" panose="02020603050405020304"/>
              <a:buNone/>
            </a:pPr>
            <a:r>
              <a:rPr lang="zh-CN" altLang="zh-CN" sz="1600" dirty="0"/>
              <a:t>[2]BruceEckel.《Java编程思想》. 机械工业出版社,2018年10月</a:t>
            </a:r>
            <a:endParaRPr lang="zh-CN" altLang="zh-CN" sz="1600" dirty="0"/>
          </a:p>
          <a:p>
            <a:pPr lvl="0" indent="0" algn="just">
              <a:lnSpc>
                <a:spcPts val="2000"/>
              </a:lnSpc>
              <a:spcAft>
                <a:spcPts val="0"/>
              </a:spcAft>
              <a:buFont typeface="Times New Roman" panose="02020603050405020304"/>
              <a:buNone/>
            </a:pPr>
            <a:r>
              <a:rPr lang="zh-CN" altLang="zh-CN" sz="1600" dirty="0"/>
              <a:t>[3]FLANAGAN.《Java技术手册》. 中国电力出版社,2018年6月</a:t>
            </a:r>
            <a:endParaRPr lang="zh-CN" altLang="zh-CN" sz="1600" dirty="0"/>
          </a:p>
          <a:p>
            <a:pPr lvl="0" indent="0" algn="just">
              <a:lnSpc>
                <a:spcPts val="2000"/>
              </a:lnSpc>
              <a:spcAft>
                <a:spcPts val="0"/>
              </a:spcAft>
              <a:buFont typeface="Times New Roman" panose="02020603050405020304"/>
              <a:buNone/>
            </a:pPr>
            <a:r>
              <a:rPr lang="zh-CN" altLang="zh-CN" sz="1600" dirty="0"/>
              <a:t>[4]孙一林,彭波.《Java数据库编程实例》. 清华大学出版社,2018年8月</a:t>
            </a:r>
            <a:endParaRPr lang="zh-CN" altLang="zh-CN" sz="1600" dirty="0"/>
          </a:p>
          <a:p>
            <a:pPr lvl="0" indent="0" algn="just">
              <a:lnSpc>
                <a:spcPts val="2000"/>
              </a:lnSpc>
              <a:spcAft>
                <a:spcPts val="0"/>
              </a:spcAft>
              <a:buFont typeface="Times New Roman" panose="02020603050405020304"/>
              <a:buNone/>
            </a:pPr>
            <a:r>
              <a:rPr lang="zh-CN" altLang="zh-CN" sz="1600" dirty="0"/>
              <a:t>[5]LEE ANNE PHILLIPS.《巧学活用HTML4》.电子工业出版社,2019年8月</a:t>
            </a:r>
            <a:endParaRPr lang="zh-CN" altLang="zh-CN" sz="1600" dirty="0"/>
          </a:p>
          <a:p>
            <a:pPr lvl="0" indent="0" algn="just">
              <a:lnSpc>
                <a:spcPts val="2000"/>
              </a:lnSpc>
              <a:spcAft>
                <a:spcPts val="0"/>
              </a:spcAft>
              <a:buFont typeface="Times New Roman" panose="02020603050405020304"/>
              <a:buNone/>
            </a:pPr>
            <a:r>
              <a:rPr lang="zh-CN" altLang="zh-CN" sz="1600" dirty="0"/>
              <a:t>[6]飞思科技产品研发中心.《JSP应用开发详解》.电子工业出版社,2019年9月</a:t>
            </a:r>
            <a:endParaRPr lang="zh-CN" altLang="zh-CN" sz="1600" dirty="0"/>
          </a:p>
          <a:p>
            <a:pPr lvl="0" indent="0" algn="just">
              <a:lnSpc>
                <a:spcPts val="2000"/>
              </a:lnSpc>
              <a:spcAft>
                <a:spcPts val="0"/>
              </a:spcAft>
              <a:buFont typeface="Times New Roman" panose="02020603050405020304"/>
              <a:buNone/>
            </a:pPr>
            <a:r>
              <a:rPr lang="zh-CN" altLang="zh-CN" sz="1600" dirty="0"/>
              <a:t>[7]耿祥义,张跃平.《JSP实用教程》. 清华大学出版社,2020年5月</a:t>
            </a:r>
            <a:endParaRPr lang="zh-CN" altLang="zh-CN" sz="1600" dirty="0"/>
          </a:p>
          <a:p>
            <a:pPr lvl="0" indent="0" algn="just">
              <a:lnSpc>
                <a:spcPts val="2000"/>
              </a:lnSpc>
              <a:spcAft>
                <a:spcPts val="0"/>
              </a:spcAft>
              <a:buFont typeface="Times New Roman" panose="02020603050405020304"/>
              <a:buNone/>
            </a:pPr>
            <a:r>
              <a:rPr lang="zh-CN" altLang="zh-CN" sz="1600" dirty="0"/>
              <a:t>[8]孙涌.《现代软件工程》.北京希望电子出版社,2020年8月</a:t>
            </a:r>
            <a:endParaRPr lang="zh-CN" altLang="zh-CN" sz="1600" dirty="0"/>
          </a:p>
          <a:p>
            <a:pPr lvl="0" indent="0" algn="just">
              <a:lnSpc>
                <a:spcPts val="2000"/>
              </a:lnSpc>
              <a:spcAft>
                <a:spcPts val="0"/>
              </a:spcAft>
              <a:buFont typeface="Times New Roman" panose="02020603050405020304"/>
              <a:buNone/>
            </a:pPr>
            <a:r>
              <a:rPr lang="zh-CN" altLang="zh-CN" sz="1600" dirty="0"/>
              <a:t>[9]萨师煊，王珊.《数据库系统概论》.高等教育出版社,2018年2月</a:t>
            </a:r>
            <a:endParaRPr lang="zh-CN" altLang="zh-CN" sz="1600" dirty="0"/>
          </a:p>
          <a:p>
            <a:pPr lvl="0" indent="0" algn="just">
              <a:lnSpc>
                <a:spcPts val="2000"/>
              </a:lnSpc>
              <a:spcAft>
                <a:spcPts val="0"/>
              </a:spcAft>
              <a:buFont typeface="Times New Roman" panose="02020603050405020304"/>
              <a:buNone/>
            </a:pPr>
            <a:r>
              <a:rPr lang="zh-CN" altLang="zh-CN" sz="1600" dirty="0"/>
              <a:t>[10]Brown等.《JSP编程指南（第二版）》. 电子工业出版社 ,2018年3月  </a:t>
            </a:r>
            <a:endParaRPr lang="zh-CN" altLang="zh-CN" sz="1600" dirty="0"/>
          </a:p>
          <a:p>
            <a:pPr lvl="0" indent="0" algn="just">
              <a:lnSpc>
                <a:spcPts val="2000"/>
              </a:lnSpc>
              <a:spcAft>
                <a:spcPts val="0"/>
              </a:spcAft>
              <a:buFont typeface="Times New Roman" panose="02020603050405020304"/>
              <a:buNone/>
            </a:pPr>
            <a:r>
              <a:rPr lang="zh-CN" altLang="zh-CN" sz="1600" dirty="0"/>
              <a:t>[11]清宏计算机工作室.《JSP编程技巧》. 机械工业出版社, 2021年5月</a:t>
            </a:r>
            <a:endParaRPr lang="zh-CN" altLang="zh-CN" sz="1600" dirty="0"/>
          </a:p>
          <a:p>
            <a:pPr lvl="0" indent="0" algn="just">
              <a:lnSpc>
                <a:spcPts val="2000"/>
              </a:lnSpc>
              <a:spcAft>
                <a:spcPts val="0"/>
              </a:spcAft>
              <a:buFont typeface="Times New Roman" panose="02020603050405020304"/>
              <a:buNone/>
            </a:pPr>
            <a:r>
              <a:rPr lang="zh-CN" altLang="zh-CN" sz="1600" dirty="0"/>
              <a:t>[12]朱红,司光亚.《JSP Web编程指南》.电子工业出版社, 2021年9月    </a:t>
            </a:r>
            <a:endParaRPr lang="zh-CN" altLang="zh-CN" sz="1600" dirty="0"/>
          </a:p>
          <a:p>
            <a:pPr lvl="0" indent="0" algn="just">
              <a:lnSpc>
                <a:spcPts val="2000"/>
              </a:lnSpc>
              <a:spcAft>
                <a:spcPts val="0"/>
              </a:spcAft>
              <a:buFont typeface="Times New Roman" panose="02020603050405020304"/>
              <a:buNone/>
            </a:pPr>
            <a:r>
              <a:rPr lang="zh-CN" altLang="zh-CN" sz="1600" dirty="0"/>
              <a:t>[13]赛奎春.《JSP工程应用与项目实践》. 机械工业出版社, 2020年8月</a:t>
            </a:r>
            <a:endParaRPr lang="zh-CN" altLang="zh-CN" sz="1600" dirty="0"/>
          </a:p>
          <a:p>
            <a:pPr lvl="0" indent="0" algn="just">
              <a:lnSpc>
                <a:spcPts val="2000"/>
              </a:lnSpc>
              <a:spcAft>
                <a:spcPts val="0"/>
              </a:spcAft>
              <a:buFont typeface="Times New Roman" panose="02020603050405020304"/>
              <a:buNone/>
            </a:pPr>
            <a:r>
              <a:rPr lang="zh-CN" altLang="zh-CN" sz="1600" dirty="0"/>
              <a:t>[14] 肖英. 解决JSP/Servlet开发中的中文乱码问题[J]. 科技传播, 2021, (1)11-25</a:t>
            </a:r>
            <a:endParaRPr lang="zh-CN" altLang="zh-CN" sz="1600" dirty="0"/>
          </a:p>
          <a:p>
            <a:pPr lvl="0" indent="0" algn="just">
              <a:lnSpc>
                <a:spcPts val="2000"/>
              </a:lnSpc>
              <a:spcAft>
                <a:spcPts val="0"/>
              </a:spcAft>
              <a:buFont typeface="Times New Roman" panose="02020603050405020304"/>
              <a:buNone/>
            </a:pPr>
            <a:r>
              <a:rPr lang="zh-CN" altLang="zh-CN" sz="1600" dirty="0"/>
              <a:t>[15]石正喜. SQL数据库实用教程. 北京：北京师范大学出版社 2018</a:t>
            </a:r>
            <a:endParaRPr lang="zh-CN" altLang="zh-CN" sz="160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srcRect b="26913"/>
          <a:stretch>
            <a:fillRect/>
          </a:stretch>
        </p:blipFill>
        <p:spPr>
          <a:xfrm>
            <a:off x="0" y="0"/>
            <a:ext cx="12192000" cy="5012267"/>
          </a:xfrm>
          <a:prstGeom prst="rect">
            <a:avLst/>
          </a:prstGeom>
        </p:spPr>
      </p:pic>
      <p:sp>
        <p:nvSpPr>
          <p:cNvPr id="3" name="矩形 2"/>
          <p:cNvSpPr/>
          <p:nvPr/>
        </p:nvSpPr>
        <p:spPr>
          <a:xfrm>
            <a:off x="5623560" y="147320"/>
            <a:ext cx="6392546" cy="4675403"/>
          </a:xfrm>
          <a:prstGeom prst="rect">
            <a:avLst/>
          </a:prstGeom>
          <a:noFill/>
          <a:ln>
            <a:noFill/>
          </a:ln>
          <a:effectLst>
            <a:outerShdw blurRad="165100" sx="101000" sy="101000" algn="ctr" rotWithShape="0">
              <a:prstClr val="black">
                <a:alpha val="6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smtClean="0">
                <a:solidFill>
                  <a:schemeClr val="tx1"/>
                </a:solidFill>
              </a:rPr>
              <a:t>相比于传统的体育商品推荐方式，个性化智能的管理方式可以大幅提高体育商品推荐的管理效率，实现了个性化智能体育商品推荐的标准化、制度化、程序化的管理，有效地防止了体育商品推荐的随意管理，提高了信息的处理速度和精确度，能够及时、准确地查询和修正个性化智能体育商品推荐情况等信息。</a:t>
            </a:r>
            <a:endParaRPr smtClean="0">
              <a:solidFill>
                <a:schemeClr val="tx1"/>
              </a:solidFill>
            </a:endParaRPr>
          </a:p>
          <a:p>
            <a:r>
              <a:rPr smtClean="0">
                <a:solidFill>
                  <a:schemeClr val="tx1"/>
                </a:solidFill>
              </a:rPr>
              <a:t>本课题基于协同过滤算法，主要采用java技术和MySQL数据库技术以及springboot框架进行开发。功能主要包括首页、个人中心、用户管理、商品分类管理、商品信息管理、交流论坛、留言板、系统管理、订单管理等功能，从而实现个性化智能体育商品推荐方式，提高个性化智能体育商品推荐的效率。 </a:t>
            </a:r>
            <a:endParaRPr smtClean="0">
              <a:solidFill>
                <a:schemeClr val="tx1"/>
              </a:solidFill>
            </a:endParaRPr>
          </a:p>
        </p:txBody>
      </p:sp>
      <p:sp>
        <p:nvSpPr>
          <p:cNvPr id="5" name="矩形 4"/>
          <p:cNvSpPr/>
          <p:nvPr/>
        </p:nvSpPr>
        <p:spPr>
          <a:xfrm>
            <a:off x="4308475" y="5496560"/>
            <a:ext cx="4294505" cy="1106805"/>
          </a:xfrm>
          <a:prstGeom prst="rect">
            <a:avLst/>
          </a:prstGeom>
        </p:spPr>
        <p:txBody>
          <a:bodyPr wrap="square">
            <a:spAutoFit/>
          </a:bodyPr>
          <a:lstStyle/>
          <a:p>
            <a:r>
              <a:rPr lang="zh-CN" altLang="en-US" sz="6600" b="1" dirty="0"/>
              <a:t>摘     要</a:t>
            </a:r>
            <a:endParaRPr lang="zh-CN" altLang="en-US" sz="6600" b="1" dirty="0"/>
          </a:p>
        </p:txBody>
      </p:sp>
    </p:spTree>
  </p:cSld>
  <p:clrMapOvr>
    <a:masterClrMapping/>
  </p:clrMapOvr>
  <p:transition spd="med">
    <p:pull dir="d"/>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6223000"/>
            <a:ext cx="12192000" cy="635000"/>
          </a:xfrm>
          <a:prstGeom prst="rect">
            <a:avLst/>
          </a:prstGeom>
          <a:solidFill>
            <a:srgbClr val="445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2149195" y="3301238"/>
            <a:ext cx="7879080" cy="1015663"/>
          </a:xfrm>
          <a:prstGeom prst="rect">
            <a:avLst/>
          </a:prstGeom>
        </p:spPr>
        <p:txBody>
          <a:bodyPr wrap="none">
            <a:spAutoFit/>
          </a:bodyPr>
          <a:lstStyle/>
          <a:p>
            <a:r>
              <a:rPr lang="zh-CN" altLang="en-US" sz="6000" b="1" dirty="0">
                <a:solidFill>
                  <a:schemeClr val="bg1"/>
                </a:solidFill>
              </a:rPr>
              <a:t>感谢</a:t>
            </a:r>
            <a:r>
              <a:rPr lang="zh-CN" altLang="en-US" sz="6000" b="1" dirty="0" smtClean="0">
                <a:solidFill>
                  <a:schemeClr val="bg1"/>
                </a:solidFill>
              </a:rPr>
              <a:t>各位老师</a:t>
            </a:r>
            <a:r>
              <a:rPr lang="zh-CN" altLang="en-US" sz="6000" b="1" dirty="0">
                <a:solidFill>
                  <a:schemeClr val="bg1"/>
                </a:solidFill>
              </a:rPr>
              <a:t>评判指导</a:t>
            </a:r>
            <a:endParaRPr lang="zh-CN" altLang="en-US" sz="6000" b="1" dirty="0">
              <a:solidFill>
                <a:schemeClr val="bg1"/>
              </a:solidFill>
            </a:endParaRPr>
          </a:p>
        </p:txBody>
      </p:sp>
      <p:sp>
        <p:nvSpPr>
          <p:cNvPr id="20" name="椭圆 19"/>
          <p:cNvSpPr/>
          <p:nvPr/>
        </p:nvSpPr>
        <p:spPr>
          <a:xfrm>
            <a:off x="5627539"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6038127"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6443635"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4990398" y="4378458"/>
            <a:ext cx="2193290" cy="645160"/>
          </a:xfrm>
          <a:prstGeom prst="rect">
            <a:avLst/>
          </a:prstGeom>
        </p:spPr>
        <p:txBody>
          <a:bodyPr wrap="none">
            <a:spAutoFit/>
          </a:bodyPr>
          <a:lstStyle/>
          <a:p>
            <a:pPr algn="ctr"/>
            <a:r>
              <a:rPr lang="zh-CN" altLang="en-US" dirty="0" smtClean="0">
                <a:solidFill>
                  <a:schemeClr val="bg1">
                    <a:lumMod val="95000"/>
                  </a:schemeClr>
                </a:solidFill>
                <a:latin typeface="+mj-ea"/>
                <a:ea typeface="+mj-ea"/>
              </a:rPr>
              <a:t>指导</a:t>
            </a:r>
            <a:r>
              <a:rPr lang="zh-CN" altLang="en-US" dirty="0">
                <a:solidFill>
                  <a:schemeClr val="bg1">
                    <a:lumMod val="95000"/>
                  </a:schemeClr>
                </a:solidFill>
                <a:latin typeface="+mj-ea"/>
                <a:ea typeface="+mj-ea"/>
              </a:rPr>
              <a:t>老师</a:t>
            </a:r>
            <a:r>
              <a:rPr lang="zh-CN" altLang="en-US" dirty="0" smtClean="0">
                <a:solidFill>
                  <a:schemeClr val="bg1">
                    <a:lumMod val="95000"/>
                  </a:schemeClr>
                </a:solidFill>
                <a:latin typeface="+mj-ea"/>
                <a:ea typeface="+mj-ea"/>
              </a:rPr>
              <a:t>：</a:t>
            </a:r>
            <a:r>
              <a:rPr lang="en-US" altLang="zh-CN" dirty="0" smtClean="0">
                <a:solidFill>
                  <a:schemeClr val="bg1">
                    <a:lumMod val="95000"/>
                  </a:schemeClr>
                </a:solidFill>
                <a:latin typeface="+mj-ea"/>
                <a:ea typeface="+mj-ea"/>
              </a:rPr>
              <a:t>PPT</a:t>
            </a:r>
            <a:r>
              <a:rPr lang="zh-CN" altLang="en-US" dirty="0" smtClean="0">
                <a:solidFill>
                  <a:schemeClr val="bg1">
                    <a:lumMod val="95000"/>
                  </a:schemeClr>
                </a:solidFill>
                <a:latin typeface="+mj-ea"/>
                <a:ea typeface="+mj-ea"/>
              </a:rPr>
              <a:t>熊猫</a:t>
            </a:r>
            <a:endParaRPr lang="en-US" altLang="zh-CN" dirty="0" smtClean="0">
              <a:solidFill>
                <a:schemeClr val="bg1">
                  <a:lumMod val="95000"/>
                </a:schemeClr>
              </a:solidFill>
              <a:latin typeface="+mj-ea"/>
              <a:ea typeface="+mj-ea"/>
            </a:endParaRPr>
          </a:p>
          <a:p>
            <a:pPr algn="ctr"/>
            <a:r>
              <a:rPr lang="zh-CN" altLang="en-US" dirty="0" smtClean="0">
                <a:solidFill>
                  <a:schemeClr val="bg1">
                    <a:lumMod val="95000"/>
                  </a:schemeClr>
                </a:solidFill>
                <a:latin typeface="+mj-ea"/>
                <a:ea typeface="+mj-ea"/>
              </a:rPr>
              <a:t>报告人：</a:t>
            </a:r>
            <a:r>
              <a:rPr lang="en-US" altLang="zh-CN" dirty="0" smtClean="0">
                <a:solidFill>
                  <a:schemeClr val="bg1">
                    <a:lumMod val="95000"/>
                  </a:schemeClr>
                </a:solidFill>
                <a:latin typeface="+mj-ea"/>
                <a:ea typeface="+mj-ea"/>
              </a:rPr>
              <a:t>xxx</a:t>
            </a:r>
            <a:endParaRPr lang="en-US" altLang="zh-CN" dirty="0" smtClean="0">
              <a:solidFill>
                <a:schemeClr val="bg1">
                  <a:lumMod val="95000"/>
                </a:schemeClr>
              </a:solidFill>
              <a:latin typeface="+mj-ea"/>
              <a:ea typeface="+mj-ea"/>
            </a:endParaRPr>
          </a:p>
        </p:txBody>
      </p:sp>
      <p:grpSp>
        <p:nvGrpSpPr>
          <p:cNvPr id="25" name="组合 24"/>
          <p:cNvGrpSpPr/>
          <p:nvPr/>
        </p:nvGrpSpPr>
        <p:grpSpPr>
          <a:xfrm>
            <a:off x="4769529" y="541051"/>
            <a:ext cx="2638414" cy="2624498"/>
            <a:chOff x="4769529" y="541051"/>
            <a:chExt cx="2638414" cy="2624498"/>
          </a:xfrm>
        </p:grpSpPr>
        <p:grpSp>
          <p:nvGrpSpPr>
            <p:cNvPr id="26" name="Group 74"/>
            <p:cNvGrpSpPr>
              <a:grpSpLocks noChangeAspect="1"/>
            </p:cNvGrpSpPr>
            <p:nvPr/>
          </p:nvGrpSpPr>
          <p:grpSpPr bwMode="auto">
            <a:xfrm>
              <a:off x="4769529" y="541051"/>
              <a:ext cx="2638414" cy="2624498"/>
              <a:chOff x="5429" y="2125"/>
              <a:chExt cx="569" cy="566"/>
            </a:xfrm>
            <a:solidFill>
              <a:schemeClr val="bg1"/>
            </a:solidFill>
          </p:grpSpPr>
          <p:sp>
            <p:nvSpPr>
              <p:cNvPr id="28" name="Freeform 75"/>
              <p:cNvSpPr/>
              <p:nvPr/>
            </p:nvSpPr>
            <p:spPr bwMode="auto">
              <a:xfrm>
                <a:off x="5639" y="2603"/>
                <a:ext cx="149" cy="22"/>
              </a:xfrm>
              <a:custGeom>
                <a:avLst/>
                <a:gdLst>
                  <a:gd name="T0" fmla="*/ 210 w 210"/>
                  <a:gd name="T1" fmla="*/ 16 h 32"/>
                  <a:gd name="T2" fmla="*/ 195 w 210"/>
                  <a:gd name="T3" fmla="*/ 0 h 32"/>
                  <a:gd name="T4" fmla="*/ 15 w 210"/>
                  <a:gd name="T5" fmla="*/ 0 h 32"/>
                  <a:gd name="T6" fmla="*/ 0 w 210"/>
                  <a:gd name="T7" fmla="*/ 16 h 32"/>
                  <a:gd name="T8" fmla="*/ 0 w 210"/>
                  <a:gd name="T9" fmla="*/ 16 h 32"/>
                  <a:gd name="T10" fmla="*/ 15 w 210"/>
                  <a:gd name="T11" fmla="*/ 32 h 32"/>
                  <a:gd name="T12" fmla="*/ 195 w 210"/>
                  <a:gd name="T13" fmla="*/ 32 h 32"/>
                  <a:gd name="T14" fmla="*/ 210 w 210"/>
                  <a:gd name="T15" fmla="*/ 16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2">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2"/>
                      <a:pt x="15" y="32"/>
                    </a:cubicBezTo>
                    <a:cubicBezTo>
                      <a:pt x="195" y="32"/>
                      <a:pt x="195" y="32"/>
                      <a:pt x="195" y="32"/>
                    </a:cubicBezTo>
                    <a:cubicBezTo>
                      <a:pt x="203" y="32"/>
                      <a:pt x="210" y="24"/>
                      <a:pt x="21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76"/>
              <p:cNvSpPr/>
              <p:nvPr/>
            </p:nvSpPr>
            <p:spPr bwMode="auto">
              <a:xfrm>
                <a:off x="5702" y="2125"/>
                <a:ext cx="23" cy="94"/>
              </a:xfrm>
              <a:custGeom>
                <a:avLst/>
                <a:gdLst>
                  <a:gd name="T0" fmla="*/ 16 w 32"/>
                  <a:gd name="T1" fmla="*/ 132 h 132"/>
                  <a:gd name="T2" fmla="*/ 32 w 32"/>
                  <a:gd name="T3" fmla="*/ 116 h 132"/>
                  <a:gd name="T4" fmla="*/ 32 w 32"/>
                  <a:gd name="T5" fmla="*/ 16 h 132"/>
                  <a:gd name="T6" fmla="*/ 16 w 32"/>
                  <a:gd name="T7" fmla="*/ 0 h 132"/>
                  <a:gd name="T8" fmla="*/ 16 w 32"/>
                  <a:gd name="T9" fmla="*/ 0 h 132"/>
                  <a:gd name="T10" fmla="*/ 0 w 32"/>
                  <a:gd name="T11" fmla="*/ 16 h 132"/>
                  <a:gd name="T12" fmla="*/ 0 w 32"/>
                  <a:gd name="T13" fmla="*/ 116 h 132"/>
                  <a:gd name="T14" fmla="*/ 16 w 32"/>
                  <a:gd name="T15" fmla="*/ 132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32">
                    <a:moveTo>
                      <a:pt x="16" y="132"/>
                    </a:moveTo>
                    <a:cubicBezTo>
                      <a:pt x="25" y="132"/>
                      <a:pt x="32" y="125"/>
                      <a:pt x="32" y="116"/>
                    </a:cubicBezTo>
                    <a:cubicBezTo>
                      <a:pt x="32" y="16"/>
                      <a:pt x="32" y="16"/>
                      <a:pt x="32" y="16"/>
                    </a:cubicBezTo>
                    <a:cubicBezTo>
                      <a:pt x="32" y="7"/>
                      <a:pt x="25" y="0"/>
                      <a:pt x="16" y="0"/>
                    </a:cubicBezTo>
                    <a:cubicBezTo>
                      <a:pt x="16" y="0"/>
                      <a:pt x="16" y="0"/>
                      <a:pt x="16" y="0"/>
                    </a:cubicBezTo>
                    <a:cubicBezTo>
                      <a:pt x="7" y="0"/>
                      <a:pt x="0" y="7"/>
                      <a:pt x="0" y="16"/>
                    </a:cubicBezTo>
                    <a:cubicBezTo>
                      <a:pt x="0" y="116"/>
                      <a:pt x="0" y="116"/>
                      <a:pt x="0" y="116"/>
                    </a:cubicBezTo>
                    <a:cubicBezTo>
                      <a:pt x="0" y="125"/>
                      <a:pt x="7" y="132"/>
                      <a:pt x="16" y="1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77"/>
              <p:cNvSpPr/>
              <p:nvPr/>
            </p:nvSpPr>
            <p:spPr bwMode="auto">
              <a:xfrm>
                <a:off x="5802" y="2160"/>
                <a:ext cx="61" cy="87"/>
              </a:xfrm>
              <a:custGeom>
                <a:avLst/>
                <a:gdLst>
                  <a:gd name="T0" fmla="*/ 10 w 86"/>
                  <a:gd name="T1" fmla="*/ 119 h 123"/>
                  <a:gd name="T2" fmla="*/ 32 w 86"/>
                  <a:gd name="T3" fmla="*/ 113 h 123"/>
                  <a:gd name="T4" fmla="*/ 82 w 86"/>
                  <a:gd name="T5" fmla="*/ 26 h 123"/>
                  <a:gd name="T6" fmla="*/ 76 w 86"/>
                  <a:gd name="T7" fmla="*/ 5 h 123"/>
                  <a:gd name="T8" fmla="*/ 76 w 86"/>
                  <a:gd name="T9" fmla="*/ 5 h 123"/>
                  <a:gd name="T10" fmla="*/ 55 w 86"/>
                  <a:gd name="T11" fmla="*/ 10 h 123"/>
                  <a:gd name="T12" fmla="*/ 5 w 86"/>
                  <a:gd name="T13" fmla="*/ 97 h 123"/>
                  <a:gd name="T14" fmla="*/ 10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10" y="119"/>
                    </a:moveTo>
                    <a:cubicBezTo>
                      <a:pt x="18" y="123"/>
                      <a:pt x="27" y="120"/>
                      <a:pt x="32" y="113"/>
                    </a:cubicBezTo>
                    <a:cubicBezTo>
                      <a:pt x="82" y="26"/>
                      <a:pt x="82" y="26"/>
                      <a:pt x="82" y="26"/>
                    </a:cubicBezTo>
                    <a:cubicBezTo>
                      <a:pt x="86" y="19"/>
                      <a:pt x="83" y="9"/>
                      <a:pt x="76" y="5"/>
                    </a:cubicBezTo>
                    <a:cubicBezTo>
                      <a:pt x="76" y="5"/>
                      <a:pt x="76" y="5"/>
                      <a:pt x="76" y="5"/>
                    </a:cubicBezTo>
                    <a:cubicBezTo>
                      <a:pt x="69" y="0"/>
                      <a:pt x="59" y="3"/>
                      <a:pt x="55" y="10"/>
                    </a:cubicBezTo>
                    <a:cubicBezTo>
                      <a:pt x="5" y="97"/>
                      <a:pt x="5" y="97"/>
                      <a:pt x="5" y="97"/>
                    </a:cubicBezTo>
                    <a:cubicBezTo>
                      <a:pt x="0" y="105"/>
                      <a:pt x="3" y="114"/>
                      <a:pt x="10"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78"/>
              <p:cNvSpPr/>
              <p:nvPr/>
            </p:nvSpPr>
            <p:spPr bwMode="auto">
              <a:xfrm>
                <a:off x="5876" y="2260"/>
                <a:ext cx="87" cy="62"/>
              </a:xfrm>
              <a:custGeom>
                <a:avLst/>
                <a:gdLst>
                  <a:gd name="T0" fmla="*/ 5 w 123"/>
                  <a:gd name="T1" fmla="*/ 76 h 86"/>
                  <a:gd name="T2" fmla="*/ 26 w 123"/>
                  <a:gd name="T3" fmla="*/ 82 h 86"/>
                  <a:gd name="T4" fmla="*/ 113 w 123"/>
                  <a:gd name="T5" fmla="*/ 31 h 86"/>
                  <a:gd name="T6" fmla="*/ 118 w 123"/>
                  <a:gd name="T7" fmla="*/ 10 h 86"/>
                  <a:gd name="T8" fmla="*/ 118 w 123"/>
                  <a:gd name="T9" fmla="*/ 10 h 86"/>
                  <a:gd name="T10" fmla="*/ 97 w 123"/>
                  <a:gd name="T11" fmla="*/ 4 h 86"/>
                  <a:gd name="T12" fmla="*/ 10 w 123"/>
                  <a:gd name="T13" fmla="*/ 55 h 86"/>
                  <a:gd name="T14" fmla="*/ 5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5" y="76"/>
                    </a:moveTo>
                    <a:cubicBezTo>
                      <a:pt x="9" y="83"/>
                      <a:pt x="19" y="86"/>
                      <a:pt x="26" y="82"/>
                    </a:cubicBezTo>
                    <a:cubicBezTo>
                      <a:pt x="113" y="31"/>
                      <a:pt x="113" y="31"/>
                      <a:pt x="113" y="31"/>
                    </a:cubicBezTo>
                    <a:cubicBezTo>
                      <a:pt x="120" y="27"/>
                      <a:pt x="123" y="18"/>
                      <a:pt x="118" y="10"/>
                    </a:cubicBezTo>
                    <a:cubicBezTo>
                      <a:pt x="118" y="10"/>
                      <a:pt x="118" y="10"/>
                      <a:pt x="118" y="10"/>
                    </a:cubicBezTo>
                    <a:cubicBezTo>
                      <a:pt x="114" y="3"/>
                      <a:pt x="105" y="0"/>
                      <a:pt x="97" y="4"/>
                    </a:cubicBezTo>
                    <a:cubicBezTo>
                      <a:pt x="10" y="55"/>
                      <a:pt x="10" y="55"/>
                      <a:pt x="10" y="55"/>
                    </a:cubicBezTo>
                    <a:cubicBezTo>
                      <a:pt x="3" y="59"/>
                      <a:pt x="0" y="68"/>
                      <a:pt x="5"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79"/>
              <p:cNvSpPr/>
              <p:nvPr/>
            </p:nvSpPr>
            <p:spPr bwMode="auto">
              <a:xfrm>
                <a:off x="5905" y="2399"/>
                <a:ext cx="93" cy="22"/>
              </a:xfrm>
              <a:custGeom>
                <a:avLst/>
                <a:gdLst>
                  <a:gd name="T0" fmla="*/ 0 w 131"/>
                  <a:gd name="T1" fmla="*/ 15 h 31"/>
                  <a:gd name="T2" fmla="*/ 15 w 131"/>
                  <a:gd name="T3" fmla="*/ 31 h 31"/>
                  <a:gd name="T4" fmla="*/ 115 w 131"/>
                  <a:gd name="T5" fmla="*/ 31 h 31"/>
                  <a:gd name="T6" fmla="*/ 131 w 131"/>
                  <a:gd name="T7" fmla="*/ 15 h 31"/>
                  <a:gd name="T8" fmla="*/ 131 w 131"/>
                  <a:gd name="T9" fmla="*/ 15 h 31"/>
                  <a:gd name="T10" fmla="*/ 115 w 131"/>
                  <a:gd name="T11" fmla="*/ 0 h 31"/>
                  <a:gd name="T12" fmla="*/ 15 w 131"/>
                  <a:gd name="T13" fmla="*/ 0 h 31"/>
                  <a:gd name="T14" fmla="*/ 0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0" y="15"/>
                    </a:moveTo>
                    <a:cubicBezTo>
                      <a:pt x="0" y="24"/>
                      <a:pt x="7" y="31"/>
                      <a:pt x="15" y="31"/>
                    </a:cubicBezTo>
                    <a:cubicBezTo>
                      <a:pt x="115" y="31"/>
                      <a:pt x="115" y="31"/>
                      <a:pt x="115" y="31"/>
                    </a:cubicBezTo>
                    <a:cubicBezTo>
                      <a:pt x="124" y="31"/>
                      <a:pt x="131" y="24"/>
                      <a:pt x="131" y="15"/>
                    </a:cubicBezTo>
                    <a:cubicBezTo>
                      <a:pt x="131" y="15"/>
                      <a:pt x="131" y="15"/>
                      <a:pt x="131" y="15"/>
                    </a:cubicBezTo>
                    <a:cubicBezTo>
                      <a:pt x="131" y="7"/>
                      <a:pt x="124" y="0"/>
                      <a:pt x="115" y="0"/>
                    </a:cubicBezTo>
                    <a:cubicBezTo>
                      <a:pt x="15" y="0"/>
                      <a:pt x="15" y="0"/>
                      <a:pt x="15" y="0"/>
                    </a:cubicBezTo>
                    <a:cubicBezTo>
                      <a:pt x="7" y="0"/>
                      <a:pt x="0" y="7"/>
                      <a:pt x="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80"/>
              <p:cNvSpPr/>
              <p:nvPr/>
            </p:nvSpPr>
            <p:spPr bwMode="auto">
              <a:xfrm>
                <a:off x="5564" y="2160"/>
                <a:ext cx="61" cy="87"/>
              </a:xfrm>
              <a:custGeom>
                <a:avLst/>
                <a:gdLst>
                  <a:gd name="T0" fmla="*/ 76 w 86"/>
                  <a:gd name="T1" fmla="*/ 119 h 123"/>
                  <a:gd name="T2" fmla="*/ 81 w 86"/>
                  <a:gd name="T3" fmla="*/ 97 h 123"/>
                  <a:gd name="T4" fmla="*/ 31 w 86"/>
                  <a:gd name="T5" fmla="*/ 10 h 123"/>
                  <a:gd name="T6" fmla="*/ 10 w 86"/>
                  <a:gd name="T7" fmla="*/ 5 h 123"/>
                  <a:gd name="T8" fmla="*/ 10 w 86"/>
                  <a:gd name="T9" fmla="*/ 5 h 123"/>
                  <a:gd name="T10" fmla="*/ 4 w 86"/>
                  <a:gd name="T11" fmla="*/ 26 h 123"/>
                  <a:gd name="T12" fmla="*/ 54 w 86"/>
                  <a:gd name="T13" fmla="*/ 113 h 123"/>
                  <a:gd name="T14" fmla="*/ 76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76" y="119"/>
                    </a:moveTo>
                    <a:cubicBezTo>
                      <a:pt x="83" y="114"/>
                      <a:pt x="86" y="105"/>
                      <a:pt x="81" y="97"/>
                    </a:cubicBezTo>
                    <a:cubicBezTo>
                      <a:pt x="31" y="10"/>
                      <a:pt x="31" y="10"/>
                      <a:pt x="31" y="10"/>
                    </a:cubicBezTo>
                    <a:cubicBezTo>
                      <a:pt x="27" y="3"/>
                      <a:pt x="17" y="0"/>
                      <a:pt x="10" y="5"/>
                    </a:cubicBezTo>
                    <a:cubicBezTo>
                      <a:pt x="10" y="5"/>
                      <a:pt x="10" y="5"/>
                      <a:pt x="10" y="5"/>
                    </a:cubicBezTo>
                    <a:cubicBezTo>
                      <a:pt x="3" y="9"/>
                      <a:pt x="0" y="19"/>
                      <a:pt x="4" y="26"/>
                    </a:cubicBezTo>
                    <a:cubicBezTo>
                      <a:pt x="54" y="113"/>
                      <a:pt x="54" y="113"/>
                      <a:pt x="54" y="113"/>
                    </a:cubicBezTo>
                    <a:cubicBezTo>
                      <a:pt x="59" y="120"/>
                      <a:pt x="68" y="123"/>
                      <a:pt x="76"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81"/>
              <p:cNvSpPr/>
              <p:nvPr/>
            </p:nvSpPr>
            <p:spPr bwMode="auto">
              <a:xfrm>
                <a:off x="5464" y="2260"/>
                <a:ext cx="87" cy="62"/>
              </a:xfrm>
              <a:custGeom>
                <a:avLst/>
                <a:gdLst>
                  <a:gd name="T0" fmla="*/ 118 w 123"/>
                  <a:gd name="T1" fmla="*/ 76 h 86"/>
                  <a:gd name="T2" fmla="*/ 113 w 123"/>
                  <a:gd name="T3" fmla="*/ 55 h 86"/>
                  <a:gd name="T4" fmla="*/ 26 w 123"/>
                  <a:gd name="T5" fmla="*/ 4 h 86"/>
                  <a:gd name="T6" fmla="*/ 5 w 123"/>
                  <a:gd name="T7" fmla="*/ 10 h 86"/>
                  <a:gd name="T8" fmla="*/ 5 w 123"/>
                  <a:gd name="T9" fmla="*/ 10 h 86"/>
                  <a:gd name="T10" fmla="*/ 10 w 123"/>
                  <a:gd name="T11" fmla="*/ 31 h 86"/>
                  <a:gd name="T12" fmla="*/ 97 w 123"/>
                  <a:gd name="T13" fmla="*/ 82 h 86"/>
                  <a:gd name="T14" fmla="*/ 118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118" y="76"/>
                    </a:moveTo>
                    <a:cubicBezTo>
                      <a:pt x="123" y="68"/>
                      <a:pt x="120" y="59"/>
                      <a:pt x="113" y="55"/>
                    </a:cubicBezTo>
                    <a:cubicBezTo>
                      <a:pt x="26" y="4"/>
                      <a:pt x="26" y="4"/>
                      <a:pt x="26" y="4"/>
                    </a:cubicBezTo>
                    <a:cubicBezTo>
                      <a:pt x="18" y="0"/>
                      <a:pt x="9" y="3"/>
                      <a:pt x="5" y="10"/>
                    </a:cubicBezTo>
                    <a:cubicBezTo>
                      <a:pt x="5" y="10"/>
                      <a:pt x="5" y="10"/>
                      <a:pt x="5" y="10"/>
                    </a:cubicBezTo>
                    <a:cubicBezTo>
                      <a:pt x="0" y="18"/>
                      <a:pt x="3" y="27"/>
                      <a:pt x="10" y="31"/>
                    </a:cubicBezTo>
                    <a:cubicBezTo>
                      <a:pt x="97" y="82"/>
                      <a:pt x="97" y="82"/>
                      <a:pt x="97" y="82"/>
                    </a:cubicBezTo>
                    <a:cubicBezTo>
                      <a:pt x="105" y="86"/>
                      <a:pt x="114" y="83"/>
                      <a:pt x="118"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82"/>
              <p:cNvSpPr/>
              <p:nvPr/>
            </p:nvSpPr>
            <p:spPr bwMode="auto">
              <a:xfrm>
                <a:off x="5429" y="2399"/>
                <a:ext cx="93" cy="22"/>
              </a:xfrm>
              <a:custGeom>
                <a:avLst/>
                <a:gdLst>
                  <a:gd name="T0" fmla="*/ 131 w 131"/>
                  <a:gd name="T1" fmla="*/ 15 h 31"/>
                  <a:gd name="T2" fmla="*/ 116 w 131"/>
                  <a:gd name="T3" fmla="*/ 0 h 31"/>
                  <a:gd name="T4" fmla="*/ 16 w 131"/>
                  <a:gd name="T5" fmla="*/ 0 h 31"/>
                  <a:gd name="T6" fmla="*/ 0 w 131"/>
                  <a:gd name="T7" fmla="*/ 15 h 31"/>
                  <a:gd name="T8" fmla="*/ 0 w 131"/>
                  <a:gd name="T9" fmla="*/ 15 h 31"/>
                  <a:gd name="T10" fmla="*/ 16 w 131"/>
                  <a:gd name="T11" fmla="*/ 31 h 31"/>
                  <a:gd name="T12" fmla="*/ 116 w 131"/>
                  <a:gd name="T13" fmla="*/ 31 h 31"/>
                  <a:gd name="T14" fmla="*/ 131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131" y="15"/>
                    </a:moveTo>
                    <a:cubicBezTo>
                      <a:pt x="131" y="7"/>
                      <a:pt x="124" y="0"/>
                      <a:pt x="116" y="0"/>
                    </a:cubicBezTo>
                    <a:cubicBezTo>
                      <a:pt x="16" y="0"/>
                      <a:pt x="16" y="0"/>
                      <a:pt x="16" y="0"/>
                    </a:cubicBezTo>
                    <a:cubicBezTo>
                      <a:pt x="7" y="0"/>
                      <a:pt x="0" y="7"/>
                      <a:pt x="0" y="15"/>
                    </a:cubicBezTo>
                    <a:cubicBezTo>
                      <a:pt x="0" y="15"/>
                      <a:pt x="0" y="15"/>
                      <a:pt x="0" y="15"/>
                    </a:cubicBezTo>
                    <a:cubicBezTo>
                      <a:pt x="0" y="24"/>
                      <a:pt x="7" y="31"/>
                      <a:pt x="16" y="31"/>
                    </a:cubicBezTo>
                    <a:cubicBezTo>
                      <a:pt x="116" y="31"/>
                      <a:pt x="116" y="31"/>
                      <a:pt x="116" y="31"/>
                    </a:cubicBezTo>
                    <a:cubicBezTo>
                      <a:pt x="124" y="31"/>
                      <a:pt x="131" y="24"/>
                      <a:pt x="131"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83"/>
              <p:cNvSpPr/>
              <p:nvPr/>
            </p:nvSpPr>
            <p:spPr bwMode="auto">
              <a:xfrm>
                <a:off x="5639" y="2633"/>
                <a:ext cx="149" cy="22"/>
              </a:xfrm>
              <a:custGeom>
                <a:avLst/>
                <a:gdLst>
                  <a:gd name="T0" fmla="*/ 210 w 210"/>
                  <a:gd name="T1" fmla="*/ 16 h 31"/>
                  <a:gd name="T2" fmla="*/ 195 w 210"/>
                  <a:gd name="T3" fmla="*/ 0 h 31"/>
                  <a:gd name="T4" fmla="*/ 15 w 210"/>
                  <a:gd name="T5" fmla="*/ 0 h 31"/>
                  <a:gd name="T6" fmla="*/ 0 w 210"/>
                  <a:gd name="T7" fmla="*/ 16 h 31"/>
                  <a:gd name="T8" fmla="*/ 0 w 210"/>
                  <a:gd name="T9" fmla="*/ 16 h 31"/>
                  <a:gd name="T10" fmla="*/ 15 w 210"/>
                  <a:gd name="T11" fmla="*/ 31 h 31"/>
                  <a:gd name="T12" fmla="*/ 195 w 210"/>
                  <a:gd name="T13" fmla="*/ 31 h 31"/>
                  <a:gd name="T14" fmla="*/ 210 w 210"/>
                  <a:gd name="T15" fmla="*/ 16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1">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1"/>
                      <a:pt x="15" y="31"/>
                    </a:cubicBezTo>
                    <a:cubicBezTo>
                      <a:pt x="195" y="31"/>
                      <a:pt x="195" y="31"/>
                      <a:pt x="195" y="31"/>
                    </a:cubicBezTo>
                    <a:cubicBezTo>
                      <a:pt x="203" y="31"/>
                      <a:pt x="210" y="24"/>
                      <a:pt x="21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84"/>
              <p:cNvSpPr/>
              <p:nvPr/>
            </p:nvSpPr>
            <p:spPr bwMode="auto">
              <a:xfrm>
                <a:off x="5676" y="2664"/>
                <a:ext cx="75" cy="27"/>
              </a:xfrm>
              <a:custGeom>
                <a:avLst/>
                <a:gdLst>
                  <a:gd name="T0" fmla="*/ 0 w 106"/>
                  <a:gd name="T1" fmla="*/ 0 h 38"/>
                  <a:gd name="T2" fmla="*/ 53 w 106"/>
                  <a:gd name="T3" fmla="*/ 38 h 38"/>
                  <a:gd name="T4" fmla="*/ 106 w 106"/>
                  <a:gd name="T5" fmla="*/ 0 h 38"/>
                  <a:gd name="T6" fmla="*/ 0 w 106"/>
                  <a:gd name="T7" fmla="*/ 0 h 38"/>
                </a:gdLst>
                <a:ahLst/>
                <a:cxnLst>
                  <a:cxn ang="0">
                    <a:pos x="T0" y="T1"/>
                  </a:cxn>
                  <a:cxn ang="0">
                    <a:pos x="T2" y="T3"/>
                  </a:cxn>
                  <a:cxn ang="0">
                    <a:pos x="T4" y="T5"/>
                  </a:cxn>
                  <a:cxn ang="0">
                    <a:pos x="T6" y="T7"/>
                  </a:cxn>
                </a:cxnLst>
                <a:rect l="0" t="0" r="r" b="b"/>
                <a:pathLst>
                  <a:path w="106" h="38">
                    <a:moveTo>
                      <a:pt x="0" y="0"/>
                    </a:moveTo>
                    <a:cubicBezTo>
                      <a:pt x="8" y="22"/>
                      <a:pt x="28" y="38"/>
                      <a:pt x="53" y="38"/>
                    </a:cubicBezTo>
                    <a:cubicBezTo>
                      <a:pt x="78" y="38"/>
                      <a:pt x="98" y="22"/>
                      <a:pt x="106"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85"/>
              <p:cNvSpPr>
                <a:spLocks noEditPoints="1"/>
              </p:cNvSpPr>
              <p:nvPr/>
            </p:nvSpPr>
            <p:spPr bwMode="auto">
              <a:xfrm>
                <a:off x="5558" y="2254"/>
                <a:ext cx="312" cy="331"/>
              </a:xfrm>
              <a:custGeom>
                <a:avLst/>
                <a:gdLst>
                  <a:gd name="T0" fmla="*/ 219 w 438"/>
                  <a:gd name="T1" fmla="*/ 0 h 465"/>
                  <a:gd name="T2" fmla="*/ 0 w 438"/>
                  <a:gd name="T3" fmla="*/ 219 h 465"/>
                  <a:gd name="T4" fmla="*/ 72 w 438"/>
                  <a:gd name="T5" fmla="*/ 381 h 465"/>
                  <a:gd name="T6" fmla="*/ 82 w 438"/>
                  <a:gd name="T7" fmla="*/ 390 h 465"/>
                  <a:gd name="T8" fmla="*/ 114 w 438"/>
                  <a:gd name="T9" fmla="*/ 465 h 465"/>
                  <a:gd name="T10" fmla="*/ 324 w 438"/>
                  <a:gd name="T11" fmla="*/ 465 h 465"/>
                  <a:gd name="T12" fmla="*/ 356 w 438"/>
                  <a:gd name="T13" fmla="*/ 390 h 465"/>
                  <a:gd name="T14" fmla="*/ 366 w 438"/>
                  <a:gd name="T15" fmla="*/ 381 h 465"/>
                  <a:gd name="T16" fmla="*/ 438 w 438"/>
                  <a:gd name="T17" fmla="*/ 219 h 465"/>
                  <a:gd name="T18" fmla="*/ 219 w 438"/>
                  <a:gd name="T19" fmla="*/ 0 h 465"/>
                  <a:gd name="T20" fmla="*/ 234 w 438"/>
                  <a:gd name="T21" fmla="*/ 323 h 465"/>
                  <a:gd name="T22" fmla="*/ 234 w 438"/>
                  <a:gd name="T23" fmla="*/ 342 h 465"/>
                  <a:gd name="T24" fmla="*/ 230 w 438"/>
                  <a:gd name="T25" fmla="*/ 353 h 465"/>
                  <a:gd name="T26" fmla="*/ 219 w 438"/>
                  <a:gd name="T27" fmla="*/ 357 h 465"/>
                  <a:gd name="T28" fmla="*/ 216 w 438"/>
                  <a:gd name="T29" fmla="*/ 357 h 465"/>
                  <a:gd name="T30" fmla="*/ 205 w 438"/>
                  <a:gd name="T31" fmla="*/ 353 h 465"/>
                  <a:gd name="T32" fmla="*/ 201 w 438"/>
                  <a:gd name="T33" fmla="*/ 342 h 465"/>
                  <a:gd name="T34" fmla="*/ 201 w 438"/>
                  <a:gd name="T35" fmla="*/ 325 h 465"/>
                  <a:gd name="T36" fmla="*/ 144 w 438"/>
                  <a:gd name="T37" fmla="*/ 311 h 465"/>
                  <a:gd name="T38" fmla="*/ 154 w 438"/>
                  <a:gd name="T39" fmla="*/ 271 h 465"/>
                  <a:gd name="T40" fmla="*/ 210 w 438"/>
                  <a:gd name="T41" fmla="*/ 286 h 465"/>
                  <a:gd name="T42" fmla="*/ 242 w 438"/>
                  <a:gd name="T43" fmla="*/ 265 h 465"/>
                  <a:gd name="T44" fmla="*/ 206 w 438"/>
                  <a:gd name="T45" fmla="*/ 235 h 465"/>
                  <a:gd name="T46" fmla="*/ 146 w 438"/>
                  <a:gd name="T47" fmla="*/ 173 h 465"/>
                  <a:gd name="T48" fmla="*/ 203 w 438"/>
                  <a:gd name="T49" fmla="*/ 113 h 465"/>
                  <a:gd name="T50" fmla="*/ 203 w 438"/>
                  <a:gd name="T51" fmla="*/ 96 h 465"/>
                  <a:gd name="T52" fmla="*/ 207 w 438"/>
                  <a:gd name="T53" fmla="*/ 85 h 465"/>
                  <a:gd name="T54" fmla="*/ 218 w 438"/>
                  <a:gd name="T55" fmla="*/ 81 h 465"/>
                  <a:gd name="T56" fmla="*/ 221 w 438"/>
                  <a:gd name="T57" fmla="*/ 81 h 465"/>
                  <a:gd name="T58" fmla="*/ 232 w 438"/>
                  <a:gd name="T59" fmla="*/ 85 h 465"/>
                  <a:gd name="T60" fmla="*/ 236 w 438"/>
                  <a:gd name="T61" fmla="*/ 96 h 465"/>
                  <a:gd name="T62" fmla="*/ 236 w 438"/>
                  <a:gd name="T63" fmla="*/ 111 h 465"/>
                  <a:gd name="T64" fmla="*/ 285 w 438"/>
                  <a:gd name="T65" fmla="*/ 122 h 465"/>
                  <a:gd name="T66" fmla="*/ 275 w 438"/>
                  <a:gd name="T67" fmla="*/ 160 h 465"/>
                  <a:gd name="T68" fmla="*/ 226 w 438"/>
                  <a:gd name="T69" fmla="*/ 149 h 465"/>
                  <a:gd name="T70" fmla="*/ 197 w 438"/>
                  <a:gd name="T71" fmla="*/ 168 h 465"/>
                  <a:gd name="T72" fmla="*/ 238 w 438"/>
                  <a:gd name="T73" fmla="*/ 197 h 465"/>
                  <a:gd name="T74" fmla="*/ 294 w 438"/>
                  <a:gd name="T75" fmla="*/ 260 h 465"/>
                  <a:gd name="T76" fmla="*/ 234 w 438"/>
                  <a:gd name="T77" fmla="*/ 32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8" h="465">
                    <a:moveTo>
                      <a:pt x="219" y="0"/>
                    </a:moveTo>
                    <a:cubicBezTo>
                      <a:pt x="98" y="0"/>
                      <a:pt x="0" y="98"/>
                      <a:pt x="0" y="219"/>
                    </a:cubicBezTo>
                    <a:cubicBezTo>
                      <a:pt x="0" y="283"/>
                      <a:pt x="28" y="341"/>
                      <a:pt x="72" y="381"/>
                    </a:cubicBezTo>
                    <a:cubicBezTo>
                      <a:pt x="72" y="382"/>
                      <a:pt x="78" y="387"/>
                      <a:pt x="82" y="390"/>
                    </a:cubicBezTo>
                    <a:cubicBezTo>
                      <a:pt x="102" y="408"/>
                      <a:pt x="114" y="436"/>
                      <a:pt x="114" y="465"/>
                    </a:cubicBezTo>
                    <a:cubicBezTo>
                      <a:pt x="324" y="465"/>
                      <a:pt x="324" y="465"/>
                      <a:pt x="324" y="465"/>
                    </a:cubicBezTo>
                    <a:cubicBezTo>
                      <a:pt x="324" y="436"/>
                      <a:pt x="336" y="408"/>
                      <a:pt x="356" y="390"/>
                    </a:cubicBezTo>
                    <a:cubicBezTo>
                      <a:pt x="360" y="387"/>
                      <a:pt x="366" y="382"/>
                      <a:pt x="366" y="381"/>
                    </a:cubicBezTo>
                    <a:cubicBezTo>
                      <a:pt x="410" y="341"/>
                      <a:pt x="438" y="283"/>
                      <a:pt x="438" y="219"/>
                    </a:cubicBezTo>
                    <a:cubicBezTo>
                      <a:pt x="438" y="98"/>
                      <a:pt x="340" y="0"/>
                      <a:pt x="219" y="0"/>
                    </a:cubicBezTo>
                    <a:close/>
                    <a:moveTo>
                      <a:pt x="234" y="323"/>
                    </a:moveTo>
                    <a:cubicBezTo>
                      <a:pt x="234" y="342"/>
                      <a:pt x="234" y="342"/>
                      <a:pt x="234" y="342"/>
                    </a:cubicBezTo>
                    <a:cubicBezTo>
                      <a:pt x="234" y="346"/>
                      <a:pt x="233" y="350"/>
                      <a:pt x="230" y="353"/>
                    </a:cubicBezTo>
                    <a:cubicBezTo>
                      <a:pt x="227" y="356"/>
                      <a:pt x="223" y="357"/>
                      <a:pt x="219" y="357"/>
                    </a:cubicBezTo>
                    <a:cubicBezTo>
                      <a:pt x="216" y="357"/>
                      <a:pt x="216" y="357"/>
                      <a:pt x="216" y="357"/>
                    </a:cubicBezTo>
                    <a:cubicBezTo>
                      <a:pt x="212" y="357"/>
                      <a:pt x="208" y="356"/>
                      <a:pt x="205" y="353"/>
                    </a:cubicBezTo>
                    <a:cubicBezTo>
                      <a:pt x="203" y="350"/>
                      <a:pt x="201" y="346"/>
                      <a:pt x="201" y="342"/>
                    </a:cubicBezTo>
                    <a:cubicBezTo>
                      <a:pt x="201" y="325"/>
                      <a:pt x="201" y="325"/>
                      <a:pt x="201" y="325"/>
                    </a:cubicBezTo>
                    <a:cubicBezTo>
                      <a:pt x="178" y="324"/>
                      <a:pt x="156" y="318"/>
                      <a:pt x="144" y="311"/>
                    </a:cubicBezTo>
                    <a:cubicBezTo>
                      <a:pt x="154" y="271"/>
                      <a:pt x="154" y="271"/>
                      <a:pt x="154" y="271"/>
                    </a:cubicBezTo>
                    <a:cubicBezTo>
                      <a:pt x="168" y="279"/>
                      <a:pt x="188" y="286"/>
                      <a:pt x="210" y="286"/>
                    </a:cubicBezTo>
                    <a:cubicBezTo>
                      <a:pt x="229" y="286"/>
                      <a:pt x="242" y="278"/>
                      <a:pt x="242" y="265"/>
                    </a:cubicBezTo>
                    <a:cubicBezTo>
                      <a:pt x="242" y="252"/>
                      <a:pt x="232" y="244"/>
                      <a:pt x="206" y="235"/>
                    </a:cubicBezTo>
                    <a:cubicBezTo>
                      <a:pt x="170" y="223"/>
                      <a:pt x="146" y="206"/>
                      <a:pt x="146" y="173"/>
                    </a:cubicBezTo>
                    <a:cubicBezTo>
                      <a:pt x="146" y="144"/>
                      <a:pt x="167" y="120"/>
                      <a:pt x="203" y="113"/>
                    </a:cubicBezTo>
                    <a:cubicBezTo>
                      <a:pt x="203" y="96"/>
                      <a:pt x="203" y="96"/>
                      <a:pt x="203" y="96"/>
                    </a:cubicBezTo>
                    <a:cubicBezTo>
                      <a:pt x="203" y="92"/>
                      <a:pt x="204" y="88"/>
                      <a:pt x="207" y="85"/>
                    </a:cubicBezTo>
                    <a:cubicBezTo>
                      <a:pt x="210" y="83"/>
                      <a:pt x="214" y="81"/>
                      <a:pt x="218" y="81"/>
                    </a:cubicBezTo>
                    <a:cubicBezTo>
                      <a:pt x="221" y="81"/>
                      <a:pt x="221" y="81"/>
                      <a:pt x="221" y="81"/>
                    </a:cubicBezTo>
                    <a:cubicBezTo>
                      <a:pt x="225" y="81"/>
                      <a:pt x="229" y="83"/>
                      <a:pt x="232" y="85"/>
                    </a:cubicBezTo>
                    <a:cubicBezTo>
                      <a:pt x="234" y="88"/>
                      <a:pt x="236" y="92"/>
                      <a:pt x="236" y="96"/>
                    </a:cubicBezTo>
                    <a:cubicBezTo>
                      <a:pt x="236" y="111"/>
                      <a:pt x="236" y="111"/>
                      <a:pt x="236" y="111"/>
                    </a:cubicBezTo>
                    <a:cubicBezTo>
                      <a:pt x="259" y="112"/>
                      <a:pt x="274" y="117"/>
                      <a:pt x="285" y="122"/>
                    </a:cubicBezTo>
                    <a:cubicBezTo>
                      <a:pt x="275" y="160"/>
                      <a:pt x="275" y="160"/>
                      <a:pt x="275" y="160"/>
                    </a:cubicBezTo>
                    <a:cubicBezTo>
                      <a:pt x="266" y="157"/>
                      <a:pt x="251" y="149"/>
                      <a:pt x="226" y="149"/>
                    </a:cubicBezTo>
                    <a:cubicBezTo>
                      <a:pt x="204" y="149"/>
                      <a:pt x="197" y="158"/>
                      <a:pt x="197" y="168"/>
                    </a:cubicBezTo>
                    <a:cubicBezTo>
                      <a:pt x="197" y="179"/>
                      <a:pt x="209" y="186"/>
                      <a:pt x="238" y="197"/>
                    </a:cubicBezTo>
                    <a:cubicBezTo>
                      <a:pt x="278" y="211"/>
                      <a:pt x="294" y="230"/>
                      <a:pt x="294" y="260"/>
                    </a:cubicBezTo>
                    <a:cubicBezTo>
                      <a:pt x="294" y="290"/>
                      <a:pt x="273" y="316"/>
                      <a:pt x="234" y="3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7" name="椭圆 26"/>
            <p:cNvSpPr/>
            <p:nvPr/>
          </p:nvSpPr>
          <p:spPr>
            <a:xfrm>
              <a:off x="5709623" y="1310780"/>
              <a:ext cx="758223" cy="107141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med">
    <p:pull dir="d"/>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3565"/>
          </a:xfrm>
          <a:prstGeom prst="rect">
            <a:avLst/>
          </a:prstGeom>
          <a:noFill/>
        </p:spPr>
        <p:txBody>
          <a:bodyPr wrap="square" rtlCol="0">
            <a:spAutoFit/>
          </a:bodyPr>
          <a:lstStyle/>
          <a:p>
            <a:r>
              <a:rPr lang="zh-CN" altLang="en-US" sz="3200" dirty="0">
                <a:solidFill>
                  <a:schemeClr val="bg1"/>
                </a:solidFill>
                <a:latin typeface="黑体" panose="02010609060101010101" charset="-122"/>
                <a:ea typeface="黑体" panose="02010609060101010101" charset="-122"/>
                <a:cs typeface="黑体" panose="02010609060101010101" charset="-122"/>
              </a:rPr>
              <a:t>研究</a:t>
            </a:r>
            <a:r>
              <a:rPr lang="zh-CN" altLang="en-US" sz="3200" dirty="0">
                <a:solidFill>
                  <a:schemeClr val="bg1"/>
                </a:solidFill>
                <a:latin typeface="黑体" panose="02010609060101010101" charset="-122"/>
                <a:ea typeface="黑体" panose="02010609060101010101" charset="-122"/>
                <a:cs typeface="黑体" panose="02010609060101010101" charset="-122"/>
              </a:rPr>
              <a:t>背景</a:t>
            </a:r>
            <a:endParaRPr lang="zh-CN" altLang="en-US" sz="3200" dirty="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3969385"/>
          </a:xfrm>
          <a:prstGeom prst="rect">
            <a:avLst/>
          </a:prstGeom>
        </p:spPr>
        <p:txBody>
          <a:bodyPr wrap="square">
            <a:spAutoFit/>
          </a:bodyPr>
          <a:lstStyle/>
          <a:p>
            <a:r>
              <a:rPr altLang="zh-CN" dirty="0" smtClean="0"/>
              <a:t>主要是对于个性化智能体育商品推荐工作调研，以及对体育商品推荐信息采集、存储、查询和更新。在个性化智能体育商品推荐问题上对于现有管理上的不足，用户可以通过后期查询体育商品推荐信息情况，从而使个性化智能体育商品推荐更加便利。</a:t>
            </a:r>
            <a:endParaRPr altLang="zh-CN" dirty="0" smtClean="0"/>
          </a:p>
          <a:p>
            <a:r>
              <a:rPr altLang="zh-CN" dirty="0" smtClean="0"/>
              <a:t>用户的不同，导致所给权限的不同。管理者可对所有信息进行修删查，其他注册用户需要进行相应的操作标准，给几种不同用户不同权限与界面，从而让系统更加广泛的使用与任何个性化智能体育商品推荐上的管理。</a:t>
            </a:r>
            <a:endParaRPr altLang="zh-CN" dirty="0" smtClean="0"/>
          </a:p>
          <a:p>
            <a:r>
              <a:rPr altLang="zh-CN" dirty="0" smtClean="0"/>
              <a:t>在实际的系统项目开发中，需要怎么做开发和一些现实中的做法是紧密结合在一起的，整体开发的过程还有应用的场景通常也会是一个持续发展的过程，在一个特定的设计中，如何开发，将会对实际的实施流程产生影响，要注意到怎样进行部署和运行。因此，整个系统的研究与开发是紧密相连的。如果真的将其划分为几个独立的阶段，而忽略它作为一个综合的考虑，那么每一步的实施过程都不可避免地会遇到前一阶段考虑不完全而导致的问题，从而影响整体开发的效率。</a:t>
            </a:r>
            <a:endParaRPr altLang="zh-CN" dirty="0" smtClean="0"/>
          </a:p>
          <a:p>
            <a:r>
              <a:rPr altLang="zh-CN" dirty="0" smtClean="0"/>
              <a:t>设计者往往以需求为中心进行工作，而大多数的功能需求是从总体上进行分析和思考，即从设计者的角度去了解需求。但是要真正理解真实需要，光从开发人员的观点出发还远远不够，还需要从实际的行业发展以及相关地方情况考虑，要从更高的层面去分析，这是真实的需要；同时，我们也要更好的了解他们的用户思维，了解他们的应用情况，和他们的思想，这是他们的需要。  </a:t>
            </a:r>
            <a:endParaRPr altLang="zh-CN" dirty="0" smtClean="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目的及</a:t>
            </a:r>
            <a:r>
              <a:rPr lang="zh-CN" altLang="en-US" sz="3200" dirty="0" smtClean="0">
                <a:solidFill>
                  <a:schemeClr val="bg1"/>
                </a:solidFill>
                <a:latin typeface="黑体" panose="02010609060101010101" charset="-122"/>
                <a:ea typeface="黑体" panose="02010609060101010101" charset="-122"/>
                <a:cs typeface="黑体" panose="02010609060101010101" charset="-122"/>
              </a:rPr>
              <a:t>意义</a:t>
            </a:r>
            <a:endParaRPr lang="zh-CN" altLang="en-US" sz="3200" dirty="0" smtClean="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340360" y="1028065"/>
            <a:ext cx="11390630" cy="3415030"/>
          </a:xfrm>
          <a:prstGeom prst="rect">
            <a:avLst/>
          </a:prstGeom>
        </p:spPr>
        <p:txBody>
          <a:bodyPr wrap="square">
            <a:spAutoFit/>
          </a:bodyPr>
          <a:lstStyle/>
          <a:p>
            <a:r>
              <a:rPr altLang="zh-CN" dirty="0" smtClean="0"/>
              <a:t>社会进步的步伐带动了信息技术的发展，信息化的建设使得人们生活的节奏加快，至使人们更加注重信息的时效性。陈旧的管理获取信息方式将无法满足人们的需求。从而人们更加关注在线系统管理。在线系统管理可以满足现代人们获取信息实时、便捷等特点，只要有网络的地方，就能迅速查找到想要的信息。</a:t>
            </a:r>
            <a:endParaRPr altLang="zh-CN" dirty="0" smtClean="0"/>
          </a:p>
          <a:p>
            <a:r>
              <a:rPr altLang="zh-CN" dirty="0" smtClean="0"/>
              <a:t>计算机技术已成为人们管理信息的重要工具。能解决人们获取信息更加有效快捷，提高人们的工作效率为重要手段。</a:t>
            </a:r>
            <a:endParaRPr altLang="zh-CN" dirty="0" smtClean="0"/>
          </a:p>
          <a:p>
            <a:r>
              <a:rPr altLang="zh-CN" dirty="0" smtClean="0"/>
              <a:t>通过对体育商品推荐内容的学习研究，进而设计并实现一个基于协同过滤算法的个性化智能体育商品推荐系统。系统实现的主要功能包括首页、个人中心、用户管理、商品分类管理、商品信息管理、交流论坛、留言板、系统管理、订单管理等功能的操作。还有可以正确的为用户服务，准确显示当前信息。</a:t>
            </a:r>
            <a:endParaRPr altLang="zh-CN" dirty="0" smtClean="0"/>
          </a:p>
          <a:p>
            <a:r>
              <a:rPr altLang="zh-CN" dirty="0" smtClean="0"/>
              <a:t>在个性化智能体育商品推荐系统的前期，即需求分析阶段，我们对体育商品推荐的需求进行了详细的描述，并且在需求规范中有详细的描述和阐明。根据系统需求的分析，对个性化智能体育商品推荐的管理进行了整体的设计。着重对软件模块的设计进行了详细的分析，以达到对系统的需求。重点阐述了系统的划分、接口的确定、各模块间的数据传输、数据结构与模块结构的设计。在下面的概要设计中，将会详细地描述这个阶段中的系统。</a:t>
            </a:r>
            <a:endParaRPr altLang="zh-CN" dirty="0" smtClean="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64540" y="17780"/>
            <a:ext cx="4320540"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sz="3200" b="0" i="0" u="none" strike="noStrike" kern="0" cap="none" spc="0" normalizeH="0" baseline="0" noProof="0" dirty="0">
                <a:ln>
                  <a:noFill/>
                </a:ln>
                <a:solidFill>
                  <a:schemeClr val="bg1"/>
                </a:solidFill>
                <a:effectLst/>
                <a:uLnTx/>
                <a:uFillTx/>
                <a:latin typeface="黑体" panose="02010609060101010101" charset="-122"/>
                <a:ea typeface="黑体" panose="02010609060101010101" charset="-122"/>
              </a:rPr>
              <a:t>系统开发环境</a:t>
            </a:r>
            <a:r>
              <a:rPr kumimoji="0" sz="2000" b="0" i="0" u="none" strike="noStrike" kern="0" cap="none" spc="0" normalizeH="0" baseline="0" noProof="0" dirty="0">
                <a:ln>
                  <a:noFill/>
                </a:ln>
                <a:solidFill>
                  <a:schemeClr val="bg1"/>
                </a:solidFill>
                <a:effectLst/>
                <a:uLnTx/>
                <a:uFillTx/>
                <a:latin typeface="+mj-ea"/>
                <a:ea typeface="+mj-ea"/>
              </a:rPr>
              <a:t>  </a:t>
            </a:r>
            <a:endParaRPr kumimoji="0" sz="2000" b="0" i="0" u="none" strike="noStrike" kern="0" cap="none" spc="0" normalizeH="0" baseline="0" noProof="0" dirty="0">
              <a:ln>
                <a:noFill/>
              </a:ln>
              <a:solidFill>
                <a:schemeClr val="bg1"/>
              </a:solidFill>
              <a:effectLst/>
              <a:uLnTx/>
              <a:uFillTx/>
              <a:latin typeface="+mj-ea"/>
              <a:ea typeface="+mj-ea"/>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0" name="图片 9"/>
          <p:cNvPicPr>
            <a:picLocks noChangeAspect="1"/>
          </p:cNvPicPr>
          <p:nvPr/>
        </p:nvPicPr>
        <p:blipFill rotWithShape="1">
          <a:blip r:embed="rId1"/>
          <a:srcRect l="3369" r="62965" b="26913"/>
          <a:stretch>
            <a:fillRect/>
          </a:stretch>
        </p:blipFill>
        <p:spPr>
          <a:xfrm>
            <a:off x="615642" y="1328288"/>
            <a:ext cx="3655294" cy="4463626"/>
          </a:xfrm>
          <a:prstGeom prst="rect">
            <a:avLst/>
          </a:prstGeom>
          <a:ln>
            <a:noFill/>
          </a:ln>
        </p:spPr>
      </p:pic>
      <p:pic>
        <p:nvPicPr>
          <p:cNvPr id="11" name="图片 10"/>
          <p:cNvPicPr>
            <a:picLocks noChangeAspect="1"/>
          </p:cNvPicPr>
          <p:nvPr/>
        </p:nvPicPr>
        <p:blipFill rotWithShape="1">
          <a:blip r:embed="rId2"/>
          <a:srcRect l="-2" r="66232" b="26913"/>
          <a:stretch>
            <a:fillRect/>
          </a:stretch>
        </p:blipFill>
        <p:spPr>
          <a:xfrm>
            <a:off x="4349985" y="1332070"/>
            <a:ext cx="3666523" cy="4463626"/>
          </a:xfrm>
          <a:prstGeom prst="rect">
            <a:avLst/>
          </a:prstGeom>
          <a:ln>
            <a:noFill/>
          </a:ln>
        </p:spPr>
      </p:pic>
      <p:pic>
        <p:nvPicPr>
          <p:cNvPr id="12" name="图片 11"/>
          <p:cNvPicPr>
            <a:picLocks noChangeAspect="1"/>
          </p:cNvPicPr>
          <p:nvPr/>
        </p:nvPicPr>
        <p:blipFill rotWithShape="1">
          <a:blip r:embed="rId3"/>
          <a:srcRect l="-2" r="66725" b="26913"/>
          <a:stretch>
            <a:fillRect/>
          </a:stretch>
        </p:blipFill>
        <p:spPr>
          <a:xfrm>
            <a:off x="8084328" y="1332070"/>
            <a:ext cx="3612964" cy="4463626"/>
          </a:xfrm>
          <a:prstGeom prst="rect">
            <a:avLst/>
          </a:prstGeom>
          <a:ln>
            <a:noFill/>
          </a:ln>
        </p:spPr>
      </p:pic>
      <p:sp>
        <p:nvSpPr>
          <p:cNvPr id="4" name="矩形 3"/>
          <p:cNvSpPr/>
          <p:nvPr/>
        </p:nvSpPr>
        <p:spPr>
          <a:xfrm>
            <a:off x="615642" y="1328289"/>
            <a:ext cx="365529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4349985" y="1328289"/>
            <a:ext cx="365529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084328" y="1328289"/>
            <a:ext cx="361296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008200" y="1600185"/>
            <a:ext cx="2149563" cy="461665"/>
          </a:xfrm>
          <a:prstGeom prst="rect">
            <a:avLst/>
          </a:prstGeom>
        </p:spPr>
        <p:txBody>
          <a:bodyPr wrap="none">
            <a:spAutoFit/>
          </a:bodyPr>
          <a:lstStyle/>
          <a:p>
            <a:r>
              <a:rPr lang="en-US" altLang="zh-CN" sz="2400" b="1" dirty="0" smtClean="0">
                <a:solidFill>
                  <a:schemeClr val="bg1"/>
                </a:solidFill>
              </a:rPr>
              <a:t>JAVA</a:t>
            </a:r>
            <a:r>
              <a:rPr lang="zh-CN" altLang="en-US" sz="2400" b="1" dirty="0" smtClean="0">
                <a:solidFill>
                  <a:schemeClr val="bg1"/>
                </a:solidFill>
              </a:rPr>
              <a:t>语言简介</a:t>
            </a:r>
            <a:endParaRPr lang="en-US" altLang="zh-CN" sz="2400" kern="0" dirty="0">
              <a:solidFill>
                <a:schemeClr val="bg1"/>
              </a:solidFill>
              <a:latin typeface="Segoe UI Light" panose="020B0502040204020203" charset="0"/>
              <a:cs typeface="Segoe UI Light" panose="020B0502040204020203" charset="0"/>
            </a:endParaRPr>
          </a:p>
        </p:txBody>
      </p:sp>
      <p:sp>
        <p:nvSpPr>
          <p:cNvPr id="16" name="矩形 15"/>
          <p:cNvSpPr/>
          <p:nvPr/>
        </p:nvSpPr>
        <p:spPr>
          <a:xfrm>
            <a:off x="4551734" y="1600185"/>
            <a:ext cx="2132315" cy="461665"/>
          </a:xfrm>
          <a:prstGeom prst="rect">
            <a:avLst/>
          </a:prstGeom>
        </p:spPr>
        <p:txBody>
          <a:bodyPr wrap="none">
            <a:spAutoFit/>
          </a:bodyPr>
          <a:lstStyle/>
          <a:p>
            <a:r>
              <a:rPr lang="en-US" altLang="zh-CN" sz="2400" b="1" dirty="0" err="1" smtClean="0">
                <a:solidFill>
                  <a:schemeClr val="bg1"/>
                </a:solidFill>
              </a:rPr>
              <a:t>MySQL</a:t>
            </a:r>
            <a:r>
              <a:rPr lang="zh-CN" altLang="en-US" sz="2400" b="1" dirty="0" smtClean="0">
                <a:solidFill>
                  <a:schemeClr val="bg1"/>
                </a:solidFill>
              </a:rPr>
              <a:t>数据库</a:t>
            </a:r>
            <a:endParaRPr lang="zh-CN" altLang="en-US" sz="2400" b="1" dirty="0">
              <a:solidFill>
                <a:schemeClr val="bg1"/>
              </a:solidFill>
            </a:endParaRPr>
          </a:p>
        </p:txBody>
      </p:sp>
      <p:sp>
        <p:nvSpPr>
          <p:cNvPr id="19" name="矩形 18"/>
          <p:cNvSpPr/>
          <p:nvPr/>
        </p:nvSpPr>
        <p:spPr>
          <a:xfrm>
            <a:off x="8453442" y="1601455"/>
            <a:ext cx="2419985" cy="460375"/>
          </a:xfrm>
          <a:prstGeom prst="rect">
            <a:avLst/>
          </a:prstGeom>
        </p:spPr>
        <p:txBody>
          <a:bodyPr wrap="none">
            <a:spAutoFit/>
          </a:bodyPr>
          <a:lstStyle/>
          <a:p>
            <a:pPr algn="ctr"/>
            <a:r>
              <a:rPr sz="2400" b="1" smtClean="0">
                <a:solidFill>
                  <a:schemeClr val="bg1"/>
                </a:solidFill>
              </a:rPr>
              <a:t>SpringBoot框架</a:t>
            </a:r>
            <a:endParaRPr sz="2400" b="1" smtClean="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909140" y="17961"/>
            <a:ext cx="3418173" cy="584775"/>
          </a:xfrm>
          <a:prstGeom prst="rect">
            <a:avLst/>
          </a:prstGeom>
          <a:noFill/>
        </p:spPr>
        <p:txBody>
          <a:bodyPr wrap="square" rtlCol="0">
            <a:spAutoFit/>
          </a:bodyPr>
          <a:lstStyle/>
          <a:p>
            <a:pPr>
              <a:defRPr/>
            </a:pPr>
            <a:r>
              <a:rPr lang="en-US" sz="3200" kern="0" dirty="0" smtClean="0">
                <a:solidFill>
                  <a:schemeClr val="bg1"/>
                </a:solidFill>
                <a:latin typeface="黑体" panose="02010609060101010101" charset="-122"/>
                <a:ea typeface="黑体" panose="02010609060101010101" charset="-122"/>
                <a:cs typeface="黑体" panose="02010609060101010101" charset="-122"/>
              </a:rPr>
              <a:t> JAVA</a:t>
            </a:r>
            <a:r>
              <a:rPr lang="zh-CN" altLang="en-US" sz="3200" kern="0" dirty="0" smtClean="0">
                <a:solidFill>
                  <a:schemeClr val="bg1"/>
                </a:solidFill>
                <a:latin typeface="黑体" panose="02010609060101010101" charset="-122"/>
                <a:ea typeface="黑体" panose="02010609060101010101" charset="-122"/>
                <a:cs typeface="黑体" panose="02010609060101010101" charset="-122"/>
              </a:rPr>
              <a:t>语言简介</a:t>
            </a:r>
            <a:endParaRPr kumimoji="0" sz="3200" b="0" i="0" kern="0" cap="none" spc="0" normalizeH="0" baseline="0" noProof="0" dirty="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1" name="矩形 10"/>
          <p:cNvSpPr/>
          <p:nvPr/>
        </p:nvSpPr>
        <p:spPr>
          <a:xfrm>
            <a:off x="695325" y="4344996"/>
            <a:ext cx="5753601" cy="1963554"/>
          </a:xfrm>
          <a:prstGeom prst="rect">
            <a:avLst/>
          </a:prstGeom>
          <a:solidFill>
            <a:schemeClr val="bg1">
              <a:lumMod val="95000"/>
            </a:schemeClr>
          </a:solidFill>
          <a:ln>
            <a:noFill/>
          </a:ln>
          <a:effectLst>
            <a:outerShdw blurRad="88900" algn="ctr" rotWithShape="0">
              <a:prstClr val="black">
                <a:alpha val="6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0" name="图片 9"/>
          <p:cNvPicPr>
            <a:picLocks noChangeAspect="1"/>
          </p:cNvPicPr>
          <p:nvPr/>
        </p:nvPicPr>
        <p:blipFill rotWithShape="1">
          <a:blip r:embed="rId1"/>
          <a:srcRect t="154" r="43473" b="26913"/>
          <a:stretch>
            <a:fillRect/>
          </a:stretch>
        </p:blipFill>
        <p:spPr>
          <a:xfrm>
            <a:off x="695325" y="914581"/>
            <a:ext cx="5753601" cy="4175746"/>
          </a:xfrm>
          <a:prstGeom prst="rect">
            <a:avLst/>
          </a:prstGeom>
          <a:solidFill>
            <a:schemeClr val="bg1">
              <a:lumMod val="95000"/>
            </a:schemeClr>
          </a:solidFill>
          <a:ln>
            <a:noFill/>
          </a:ln>
          <a:effectLst>
            <a:outerShdw blurRad="88900" algn="ctr" rotWithShape="0">
              <a:prstClr val="black">
                <a:alpha val="64000"/>
              </a:prstClr>
            </a:outerShdw>
          </a:effectLst>
        </p:spPr>
      </p:pic>
      <p:sp>
        <p:nvSpPr>
          <p:cNvPr id="100" name="文本框 99"/>
          <p:cNvSpPr txBox="1"/>
          <p:nvPr/>
        </p:nvSpPr>
        <p:spPr>
          <a:xfrm>
            <a:off x="6799006" y="1120877"/>
            <a:ext cx="5080000" cy="2061210"/>
          </a:xfrm>
          <a:prstGeom prst="rect">
            <a:avLst/>
          </a:prstGeom>
          <a:noFill/>
          <a:ln w="9525">
            <a:noFill/>
          </a:ln>
        </p:spPr>
        <p:txBody>
          <a:bodyPr wrap="square">
            <a:spAutoFit/>
          </a:bodyPr>
          <a:lstStyle/>
          <a:p>
            <a:r>
              <a:rPr altLang="zh-CN" sz="1600" dirty="0" smtClean="0"/>
              <a:t>Java属于一种面向对象的编程语言，它由C++发展而来。Java保留了C++语言大部分好的优点，同时放弃了C++里很那的多继承、指针等概念。Java从根本上解决了C++的固有缺陷，形成了一种新的完全面向对象的语言，因此Java语言的句法更加清晰、规模也更加的小、更容易学等多个特征。Java语言作为静态面向对象编程语言的代表，完美地实现了面向对象理论，使程序员能够以优雅的思维执行复杂的编程。</a:t>
            </a:r>
            <a:endParaRPr altLang="zh-CN" sz="1600" dirty="0" smtClean="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srcRect b="26913"/>
          <a:stretch>
            <a:fillRect/>
          </a:stretch>
        </p:blipFill>
        <p:spPr>
          <a:xfrm>
            <a:off x="0" y="0"/>
            <a:ext cx="12192000" cy="5012267"/>
          </a:xfrm>
          <a:prstGeom prst="rect">
            <a:avLst/>
          </a:prstGeom>
        </p:spPr>
      </p:pic>
      <p:sp>
        <p:nvSpPr>
          <p:cNvPr id="5" name="矩形 4"/>
          <p:cNvSpPr/>
          <p:nvPr/>
        </p:nvSpPr>
        <p:spPr>
          <a:xfrm>
            <a:off x="4310896" y="5293268"/>
            <a:ext cx="3535680" cy="1106805"/>
          </a:xfrm>
          <a:prstGeom prst="rect">
            <a:avLst/>
          </a:prstGeom>
        </p:spPr>
        <p:txBody>
          <a:bodyPr wrap="none">
            <a:spAutoFit/>
          </a:bodyPr>
          <a:lstStyle/>
          <a:p>
            <a:pPr algn="l"/>
            <a:r>
              <a:rPr lang="zh-CN" altLang="en-US" sz="6600" b="1" dirty="0"/>
              <a:t>系统分析</a:t>
            </a:r>
            <a:endParaRPr lang="zh-CN" altLang="en-US" sz="6600" b="1" dirty="0"/>
          </a:p>
        </p:txBody>
      </p:sp>
    </p:spTree>
  </p:cSld>
  <p:clrMapOvr>
    <a:masterClrMapping/>
  </p:clrMapOvr>
  <p:transition spd="med">
    <p:pull dir="d"/>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546F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822780" y="17961"/>
            <a:ext cx="3418173"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rPr>
              <a:t>系统分析</a:t>
            </a:r>
            <a:endParaRPr kumimoji="0" lang="zh-CN"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7" name="矩形 16"/>
          <p:cNvSpPr/>
          <p:nvPr/>
        </p:nvSpPr>
        <p:spPr>
          <a:xfrm>
            <a:off x="4579820" y="1067986"/>
            <a:ext cx="3170360" cy="5044056"/>
          </a:xfrm>
          <a:prstGeom prst="rect">
            <a:avLst/>
          </a:prstGeom>
          <a:solidFill>
            <a:srgbClr val="546F7A"/>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19" name="矩形 18"/>
          <p:cNvSpPr/>
          <p:nvPr/>
        </p:nvSpPr>
        <p:spPr>
          <a:xfrm>
            <a:off x="7992712" y="1067986"/>
            <a:ext cx="3170360" cy="5044056"/>
          </a:xfrm>
          <a:prstGeom prst="rect">
            <a:avLst/>
          </a:prstGeom>
          <a:solidFill>
            <a:srgbClr val="FF6D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21" name="矩形 20"/>
          <p:cNvSpPr/>
          <p:nvPr/>
        </p:nvSpPr>
        <p:spPr>
          <a:xfrm>
            <a:off x="1164308" y="1130085"/>
            <a:ext cx="3170360" cy="5044056"/>
          </a:xfrm>
          <a:prstGeom prst="rect">
            <a:avLst/>
          </a:prstGeom>
          <a:solidFill>
            <a:srgbClr val="398E3D"/>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23" name="左右箭头 22"/>
          <p:cNvSpPr/>
          <p:nvPr/>
        </p:nvSpPr>
        <p:spPr>
          <a:xfrm>
            <a:off x="1547093" y="4635656"/>
            <a:ext cx="8928950" cy="756608"/>
          </a:xfrm>
          <a:prstGeom prst="leftRightArrow">
            <a:avLst/>
          </a:prstGeom>
          <a:solidFill>
            <a:srgbClr val="F1F5F8"/>
          </a:solidFill>
          <a:ln>
            <a:noFill/>
          </a:ln>
        </p:spPr>
        <p:style>
          <a:lnRef idx="2">
            <a:schemeClr val="lt1">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dk1">
              <a:hueOff val="0"/>
              <a:satOff val="0"/>
              <a:lumOff val="0"/>
              <a:alphaOff val="0"/>
            </a:schemeClr>
          </a:fontRef>
        </p:style>
      </p:sp>
      <p:grpSp>
        <p:nvGrpSpPr>
          <p:cNvPr id="24" name="Group 11"/>
          <p:cNvGrpSpPr>
            <a:grpSpLocks noChangeAspect="1"/>
          </p:cNvGrpSpPr>
          <p:nvPr/>
        </p:nvGrpSpPr>
        <p:grpSpPr bwMode="auto">
          <a:xfrm>
            <a:off x="8604683" y="1803618"/>
            <a:ext cx="1747164" cy="1240484"/>
            <a:chOff x="1407" y="1098"/>
            <a:chExt cx="800" cy="568"/>
          </a:xfrm>
          <a:solidFill>
            <a:schemeClr val="bg1"/>
          </a:solidFill>
        </p:grpSpPr>
        <p:sp>
          <p:nvSpPr>
            <p:cNvPr id="25" name="Freeform 12"/>
            <p:cNvSpPr>
              <a:spLocks noEditPoints="1"/>
            </p:cNvSpPr>
            <p:nvPr/>
          </p:nvSpPr>
          <p:spPr bwMode="auto">
            <a:xfrm>
              <a:off x="1494" y="1098"/>
              <a:ext cx="626" cy="423"/>
            </a:xfrm>
            <a:custGeom>
              <a:avLst/>
              <a:gdLst>
                <a:gd name="T0" fmla="*/ 621 w 628"/>
                <a:gd name="T1" fmla="*/ 7 h 423"/>
                <a:gd name="T2" fmla="*/ 605 w 628"/>
                <a:gd name="T3" fmla="*/ 0 h 423"/>
                <a:gd name="T4" fmla="*/ 23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3" y="0"/>
                    <a:pt x="23" y="0"/>
                    <a:pt x="23"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6" name="Freeform 13"/>
            <p:cNvSpPr>
              <a:spLocks noEditPoints="1"/>
            </p:cNvSpPr>
            <p:nvPr/>
          </p:nvSpPr>
          <p:spPr bwMode="auto">
            <a:xfrm>
              <a:off x="1407"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7" name="Freeform 14"/>
            <p:cNvSpPr>
              <a:spLocks noEditPoints="1"/>
            </p:cNvSpPr>
            <p:nvPr/>
          </p:nvSpPr>
          <p:spPr bwMode="auto">
            <a:xfrm>
              <a:off x="1408"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8" name="Freeform 15"/>
            <p:cNvSpPr/>
            <p:nvPr/>
          </p:nvSpPr>
          <p:spPr bwMode="auto">
            <a:xfrm>
              <a:off x="1624" y="1386"/>
              <a:ext cx="48" cy="56"/>
            </a:xfrm>
            <a:custGeom>
              <a:avLst/>
              <a:gdLst>
                <a:gd name="T0" fmla="*/ 48 w 48"/>
                <a:gd name="T1" fmla="*/ 56 h 56"/>
                <a:gd name="T2" fmla="*/ 0 w 48"/>
                <a:gd name="T3" fmla="*/ 56 h 56"/>
                <a:gd name="T4" fmla="*/ 0 w 48"/>
                <a:gd name="T5" fmla="*/ 5 h 56"/>
                <a:gd name="T6" fmla="*/ 2 w 48"/>
                <a:gd name="T7" fmla="*/ 2 h 56"/>
                <a:gd name="T8" fmla="*/ 5 w 48"/>
                <a:gd name="T9" fmla="*/ 0 h 56"/>
                <a:gd name="T10" fmla="*/ 43 w 48"/>
                <a:gd name="T11" fmla="*/ 0 h 56"/>
                <a:gd name="T12" fmla="*/ 47 w 48"/>
                <a:gd name="T13" fmla="*/ 2 h 56"/>
                <a:gd name="T14" fmla="*/ 48 w 48"/>
                <a:gd name="T15" fmla="*/ 5 h 56"/>
                <a:gd name="T16" fmla="*/ 48 w 48"/>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56">
                  <a:moveTo>
                    <a:pt x="48" y="56"/>
                  </a:moveTo>
                  <a:cubicBezTo>
                    <a:pt x="0" y="56"/>
                    <a:pt x="0" y="56"/>
                    <a:pt x="0" y="56"/>
                  </a:cubicBezTo>
                  <a:cubicBezTo>
                    <a:pt x="0" y="5"/>
                    <a:pt x="0" y="5"/>
                    <a:pt x="0" y="5"/>
                  </a:cubicBezTo>
                  <a:cubicBezTo>
                    <a:pt x="0" y="4"/>
                    <a:pt x="1" y="3"/>
                    <a:pt x="2" y="2"/>
                  </a:cubicBezTo>
                  <a:cubicBezTo>
                    <a:pt x="3" y="1"/>
                    <a:pt x="4" y="0"/>
                    <a:pt x="5" y="0"/>
                  </a:cubicBezTo>
                  <a:cubicBezTo>
                    <a:pt x="43" y="0"/>
                    <a:pt x="43" y="0"/>
                    <a:pt x="43" y="0"/>
                  </a:cubicBezTo>
                  <a:cubicBezTo>
                    <a:pt x="44" y="0"/>
                    <a:pt x="46" y="1"/>
                    <a:pt x="47" y="2"/>
                  </a:cubicBezTo>
                  <a:cubicBezTo>
                    <a:pt x="48" y="3"/>
                    <a:pt x="48" y="4"/>
                    <a:pt x="48" y="5"/>
                  </a:cubicBezTo>
                  <a:cubicBezTo>
                    <a:pt x="48" y="56"/>
                    <a:pt x="48" y="56"/>
                    <a:pt x="48"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9" name="Freeform 16"/>
            <p:cNvSpPr/>
            <p:nvPr/>
          </p:nvSpPr>
          <p:spPr bwMode="auto">
            <a:xfrm>
              <a:off x="1723" y="1314"/>
              <a:ext cx="47" cy="128"/>
            </a:xfrm>
            <a:custGeom>
              <a:avLst/>
              <a:gdLst>
                <a:gd name="T0" fmla="*/ 47 w 47"/>
                <a:gd name="T1" fmla="*/ 128 h 128"/>
                <a:gd name="T2" fmla="*/ 0 w 47"/>
                <a:gd name="T3" fmla="*/ 128 h 128"/>
                <a:gd name="T4" fmla="*/ 0 w 47"/>
                <a:gd name="T5" fmla="*/ 5 h 128"/>
                <a:gd name="T6" fmla="*/ 1 w 47"/>
                <a:gd name="T7" fmla="*/ 2 h 128"/>
                <a:gd name="T8" fmla="*/ 5 w 47"/>
                <a:gd name="T9" fmla="*/ 0 h 128"/>
                <a:gd name="T10" fmla="*/ 42 w 47"/>
                <a:gd name="T11" fmla="*/ 0 h 128"/>
                <a:gd name="T12" fmla="*/ 46 w 47"/>
                <a:gd name="T13" fmla="*/ 2 h 128"/>
                <a:gd name="T14" fmla="*/ 47 w 47"/>
                <a:gd name="T15" fmla="*/ 5 h 128"/>
                <a:gd name="T16" fmla="*/ 47 w 47"/>
                <a:gd name="T1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28">
                  <a:moveTo>
                    <a:pt x="47" y="128"/>
                  </a:moveTo>
                  <a:cubicBezTo>
                    <a:pt x="0" y="128"/>
                    <a:pt x="0" y="128"/>
                    <a:pt x="0" y="128"/>
                  </a:cubicBezTo>
                  <a:cubicBezTo>
                    <a:pt x="0" y="5"/>
                    <a:pt x="0" y="5"/>
                    <a:pt x="0" y="5"/>
                  </a:cubicBezTo>
                  <a:cubicBezTo>
                    <a:pt x="0" y="4"/>
                    <a:pt x="0" y="3"/>
                    <a:pt x="1" y="2"/>
                  </a:cubicBezTo>
                  <a:cubicBezTo>
                    <a:pt x="2" y="1"/>
                    <a:pt x="3" y="0"/>
                    <a:pt x="5" y="0"/>
                  </a:cubicBezTo>
                  <a:cubicBezTo>
                    <a:pt x="42" y="0"/>
                    <a:pt x="42" y="0"/>
                    <a:pt x="42" y="0"/>
                  </a:cubicBezTo>
                  <a:cubicBezTo>
                    <a:pt x="44" y="0"/>
                    <a:pt x="45" y="1"/>
                    <a:pt x="46" y="2"/>
                  </a:cubicBezTo>
                  <a:cubicBezTo>
                    <a:pt x="47" y="3"/>
                    <a:pt x="47" y="4"/>
                    <a:pt x="47" y="5"/>
                  </a:cubicBezTo>
                  <a:lnTo>
                    <a:pt x="47" y="1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0" name="Freeform 17"/>
            <p:cNvSpPr/>
            <p:nvPr/>
          </p:nvSpPr>
          <p:spPr bwMode="auto">
            <a:xfrm>
              <a:off x="1821" y="1353"/>
              <a:ext cx="48" cy="89"/>
            </a:xfrm>
            <a:custGeom>
              <a:avLst/>
              <a:gdLst>
                <a:gd name="T0" fmla="*/ 48 w 48"/>
                <a:gd name="T1" fmla="*/ 89 h 89"/>
                <a:gd name="T2" fmla="*/ 0 w 48"/>
                <a:gd name="T3" fmla="*/ 89 h 89"/>
                <a:gd name="T4" fmla="*/ 0 w 48"/>
                <a:gd name="T5" fmla="*/ 6 h 89"/>
                <a:gd name="T6" fmla="*/ 1 w 48"/>
                <a:gd name="T7" fmla="*/ 2 h 89"/>
                <a:gd name="T8" fmla="*/ 5 w 48"/>
                <a:gd name="T9" fmla="*/ 0 h 89"/>
                <a:gd name="T10" fmla="*/ 43 w 48"/>
                <a:gd name="T11" fmla="*/ 0 h 89"/>
                <a:gd name="T12" fmla="*/ 46 w 48"/>
                <a:gd name="T13" fmla="*/ 2 h 89"/>
                <a:gd name="T14" fmla="*/ 48 w 48"/>
                <a:gd name="T15" fmla="*/ 6 h 89"/>
                <a:gd name="T16" fmla="*/ 48 w 48"/>
                <a:gd name="T1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89">
                  <a:moveTo>
                    <a:pt x="48" y="89"/>
                  </a:moveTo>
                  <a:cubicBezTo>
                    <a:pt x="0" y="89"/>
                    <a:pt x="0" y="89"/>
                    <a:pt x="0" y="89"/>
                  </a:cubicBezTo>
                  <a:cubicBezTo>
                    <a:pt x="0" y="6"/>
                    <a:pt x="0" y="6"/>
                    <a:pt x="0" y="6"/>
                  </a:cubicBezTo>
                  <a:cubicBezTo>
                    <a:pt x="0" y="4"/>
                    <a:pt x="0" y="3"/>
                    <a:pt x="1" y="2"/>
                  </a:cubicBezTo>
                  <a:cubicBezTo>
                    <a:pt x="2" y="1"/>
                    <a:pt x="4" y="0"/>
                    <a:pt x="5" y="0"/>
                  </a:cubicBezTo>
                  <a:cubicBezTo>
                    <a:pt x="43" y="0"/>
                    <a:pt x="43" y="0"/>
                    <a:pt x="43" y="0"/>
                  </a:cubicBezTo>
                  <a:cubicBezTo>
                    <a:pt x="44" y="0"/>
                    <a:pt x="45" y="1"/>
                    <a:pt x="46" y="2"/>
                  </a:cubicBezTo>
                  <a:cubicBezTo>
                    <a:pt x="47" y="3"/>
                    <a:pt x="48" y="4"/>
                    <a:pt x="48" y="6"/>
                  </a:cubicBezTo>
                  <a:cubicBezTo>
                    <a:pt x="48" y="89"/>
                    <a:pt x="48" y="89"/>
                    <a:pt x="48" y="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1" name="Freeform 18"/>
            <p:cNvSpPr/>
            <p:nvPr/>
          </p:nvSpPr>
          <p:spPr bwMode="auto">
            <a:xfrm>
              <a:off x="1901" y="1205"/>
              <a:ext cx="84" cy="237"/>
            </a:xfrm>
            <a:custGeom>
              <a:avLst/>
              <a:gdLst>
                <a:gd name="T0" fmla="*/ 79 w 84"/>
                <a:gd name="T1" fmla="*/ 64 h 237"/>
                <a:gd name="T2" fmla="*/ 84 w 84"/>
                <a:gd name="T3" fmla="*/ 62 h 237"/>
                <a:gd name="T4" fmla="*/ 83 w 84"/>
                <a:gd name="T5" fmla="*/ 56 h 237"/>
                <a:gd name="T6" fmla="*/ 46 w 84"/>
                <a:gd name="T7" fmla="*/ 2 h 237"/>
                <a:gd name="T8" fmla="*/ 42 w 84"/>
                <a:gd name="T9" fmla="*/ 0 h 237"/>
                <a:gd name="T10" fmla="*/ 38 w 84"/>
                <a:gd name="T11" fmla="*/ 2 h 237"/>
                <a:gd name="T12" fmla="*/ 1 w 84"/>
                <a:gd name="T13" fmla="*/ 56 h 237"/>
                <a:gd name="T14" fmla="*/ 1 w 84"/>
                <a:gd name="T15" fmla="*/ 62 h 237"/>
                <a:gd name="T16" fmla="*/ 5 w 84"/>
                <a:gd name="T17" fmla="*/ 64 h 237"/>
                <a:gd name="T18" fmla="*/ 18 w 84"/>
                <a:gd name="T19" fmla="*/ 64 h 237"/>
                <a:gd name="T20" fmla="*/ 18 w 84"/>
                <a:gd name="T21" fmla="*/ 237 h 237"/>
                <a:gd name="T22" fmla="*/ 66 w 84"/>
                <a:gd name="T23" fmla="*/ 237 h 237"/>
                <a:gd name="T24" fmla="*/ 66 w 84"/>
                <a:gd name="T25" fmla="*/ 64 h 237"/>
                <a:gd name="T26" fmla="*/ 79 w 84"/>
                <a:gd name="T27" fmla="*/ 6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237">
                  <a:moveTo>
                    <a:pt x="79" y="64"/>
                  </a:moveTo>
                  <a:cubicBezTo>
                    <a:pt x="81" y="64"/>
                    <a:pt x="83" y="63"/>
                    <a:pt x="84" y="62"/>
                  </a:cubicBezTo>
                  <a:cubicBezTo>
                    <a:pt x="84" y="60"/>
                    <a:pt x="84" y="58"/>
                    <a:pt x="83" y="56"/>
                  </a:cubicBezTo>
                  <a:cubicBezTo>
                    <a:pt x="46" y="2"/>
                    <a:pt x="46" y="2"/>
                    <a:pt x="46" y="2"/>
                  </a:cubicBezTo>
                  <a:cubicBezTo>
                    <a:pt x="45" y="1"/>
                    <a:pt x="44" y="0"/>
                    <a:pt x="42" y="0"/>
                  </a:cubicBezTo>
                  <a:cubicBezTo>
                    <a:pt x="40" y="0"/>
                    <a:pt x="39" y="1"/>
                    <a:pt x="38" y="2"/>
                  </a:cubicBezTo>
                  <a:cubicBezTo>
                    <a:pt x="1" y="56"/>
                    <a:pt x="1" y="56"/>
                    <a:pt x="1" y="56"/>
                  </a:cubicBezTo>
                  <a:cubicBezTo>
                    <a:pt x="0" y="58"/>
                    <a:pt x="0" y="60"/>
                    <a:pt x="1" y="62"/>
                  </a:cubicBezTo>
                  <a:cubicBezTo>
                    <a:pt x="1" y="63"/>
                    <a:pt x="3" y="64"/>
                    <a:pt x="5" y="64"/>
                  </a:cubicBezTo>
                  <a:cubicBezTo>
                    <a:pt x="18" y="64"/>
                    <a:pt x="18" y="64"/>
                    <a:pt x="18" y="64"/>
                  </a:cubicBezTo>
                  <a:cubicBezTo>
                    <a:pt x="18" y="237"/>
                    <a:pt x="18" y="237"/>
                    <a:pt x="18" y="237"/>
                  </a:cubicBezTo>
                  <a:cubicBezTo>
                    <a:pt x="66" y="237"/>
                    <a:pt x="66" y="237"/>
                    <a:pt x="66" y="237"/>
                  </a:cubicBezTo>
                  <a:cubicBezTo>
                    <a:pt x="66" y="64"/>
                    <a:pt x="66" y="64"/>
                    <a:pt x="66" y="64"/>
                  </a:cubicBezTo>
                  <a:lnTo>
                    <a:pt x="79" y="6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2" name="Freeform 19"/>
            <p:cNvSpPr/>
            <p:nvPr/>
          </p:nvSpPr>
          <p:spPr bwMode="auto">
            <a:xfrm>
              <a:off x="1552" y="1187"/>
              <a:ext cx="510" cy="276"/>
            </a:xfrm>
            <a:custGeom>
              <a:avLst/>
              <a:gdLst>
                <a:gd name="T0" fmla="*/ 8 w 512"/>
                <a:gd name="T1" fmla="*/ 268 h 276"/>
                <a:gd name="T2" fmla="*/ 8 w 512"/>
                <a:gd name="T3" fmla="*/ 4 h 276"/>
                <a:gd name="T4" fmla="*/ 7 w 512"/>
                <a:gd name="T5" fmla="*/ 1 h 276"/>
                <a:gd name="T6" fmla="*/ 4 w 512"/>
                <a:gd name="T7" fmla="*/ 0 h 276"/>
                <a:gd name="T8" fmla="*/ 4 w 512"/>
                <a:gd name="T9" fmla="*/ 0 h 276"/>
                <a:gd name="T10" fmla="*/ 1 w 512"/>
                <a:gd name="T11" fmla="*/ 1 h 276"/>
                <a:gd name="T12" fmla="*/ 0 w 512"/>
                <a:gd name="T13" fmla="*/ 4 h 276"/>
                <a:gd name="T14" fmla="*/ 0 w 512"/>
                <a:gd name="T15" fmla="*/ 276 h 276"/>
                <a:gd name="T16" fmla="*/ 508 w 512"/>
                <a:gd name="T17" fmla="*/ 276 h 276"/>
                <a:gd name="T18" fmla="*/ 511 w 512"/>
                <a:gd name="T19" fmla="*/ 275 h 276"/>
                <a:gd name="T20" fmla="*/ 512 w 512"/>
                <a:gd name="T21" fmla="*/ 272 h 276"/>
                <a:gd name="T22" fmla="*/ 512 w 512"/>
                <a:gd name="T23" fmla="*/ 272 h 276"/>
                <a:gd name="T24" fmla="*/ 511 w 512"/>
                <a:gd name="T25" fmla="*/ 269 h 276"/>
                <a:gd name="T26" fmla="*/ 508 w 512"/>
                <a:gd name="T27" fmla="*/ 268 h 276"/>
                <a:gd name="T28" fmla="*/ 8 w 512"/>
                <a:gd name="T29" fmla="*/ 268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2" h="276">
                  <a:moveTo>
                    <a:pt x="8" y="268"/>
                  </a:moveTo>
                  <a:cubicBezTo>
                    <a:pt x="8" y="4"/>
                    <a:pt x="8" y="4"/>
                    <a:pt x="8" y="4"/>
                  </a:cubicBezTo>
                  <a:cubicBezTo>
                    <a:pt x="8" y="3"/>
                    <a:pt x="8" y="2"/>
                    <a:pt x="7" y="1"/>
                  </a:cubicBezTo>
                  <a:cubicBezTo>
                    <a:pt x="6" y="1"/>
                    <a:pt x="5" y="0"/>
                    <a:pt x="4" y="0"/>
                  </a:cubicBezTo>
                  <a:cubicBezTo>
                    <a:pt x="4" y="0"/>
                    <a:pt x="4" y="0"/>
                    <a:pt x="4" y="0"/>
                  </a:cubicBezTo>
                  <a:cubicBezTo>
                    <a:pt x="3" y="0"/>
                    <a:pt x="2" y="1"/>
                    <a:pt x="1" y="1"/>
                  </a:cubicBezTo>
                  <a:cubicBezTo>
                    <a:pt x="0" y="2"/>
                    <a:pt x="0" y="3"/>
                    <a:pt x="0" y="4"/>
                  </a:cubicBezTo>
                  <a:cubicBezTo>
                    <a:pt x="0" y="276"/>
                    <a:pt x="0" y="276"/>
                    <a:pt x="0" y="276"/>
                  </a:cubicBezTo>
                  <a:cubicBezTo>
                    <a:pt x="508" y="276"/>
                    <a:pt x="508" y="276"/>
                    <a:pt x="508" y="276"/>
                  </a:cubicBezTo>
                  <a:cubicBezTo>
                    <a:pt x="509" y="276"/>
                    <a:pt x="510" y="276"/>
                    <a:pt x="511" y="275"/>
                  </a:cubicBezTo>
                  <a:cubicBezTo>
                    <a:pt x="512" y="274"/>
                    <a:pt x="512" y="273"/>
                    <a:pt x="512" y="272"/>
                  </a:cubicBezTo>
                  <a:cubicBezTo>
                    <a:pt x="512" y="272"/>
                    <a:pt x="512" y="272"/>
                    <a:pt x="512" y="272"/>
                  </a:cubicBezTo>
                  <a:cubicBezTo>
                    <a:pt x="512" y="271"/>
                    <a:pt x="512" y="270"/>
                    <a:pt x="511" y="269"/>
                  </a:cubicBezTo>
                  <a:cubicBezTo>
                    <a:pt x="510" y="268"/>
                    <a:pt x="509" y="268"/>
                    <a:pt x="508" y="268"/>
                  </a:cubicBezTo>
                  <a:cubicBezTo>
                    <a:pt x="8" y="268"/>
                    <a:pt x="8" y="268"/>
                    <a:pt x="8" y="2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33" name="Group 32"/>
          <p:cNvGrpSpPr>
            <a:grpSpLocks noChangeAspect="1"/>
          </p:cNvGrpSpPr>
          <p:nvPr/>
        </p:nvGrpSpPr>
        <p:grpSpPr bwMode="auto">
          <a:xfrm>
            <a:off x="1875907" y="1871319"/>
            <a:ext cx="1747162" cy="1240486"/>
            <a:chOff x="4354" y="1098"/>
            <a:chExt cx="800" cy="568"/>
          </a:xfrm>
          <a:solidFill>
            <a:schemeClr val="bg1"/>
          </a:solidFill>
        </p:grpSpPr>
        <p:sp>
          <p:nvSpPr>
            <p:cNvPr id="34" name="Freeform 33"/>
            <p:cNvSpPr>
              <a:spLocks noEditPoints="1"/>
            </p:cNvSpPr>
            <p:nvPr/>
          </p:nvSpPr>
          <p:spPr bwMode="auto">
            <a:xfrm>
              <a:off x="4441" y="1098"/>
              <a:ext cx="626" cy="423"/>
            </a:xfrm>
            <a:custGeom>
              <a:avLst/>
              <a:gdLst>
                <a:gd name="T0" fmla="*/ 621 w 628"/>
                <a:gd name="T1" fmla="*/ 7 h 423"/>
                <a:gd name="T2" fmla="*/ 605 w 628"/>
                <a:gd name="T3" fmla="*/ 0 h 423"/>
                <a:gd name="T4" fmla="*/ 24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4" y="0"/>
                    <a:pt x="24" y="0"/>
                    <a:pt x="24"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5" name="Freeform 34"/>
            <p:cNvSpPr>
              <a:spLocks noEditPoints="1"/>
            </p:cNvSpPr>
            <p:nvPr/>
          </p:nvSpPr>
          <p:spPr bwMode="auto">
            <a:xfrm>
              <a:off x="4354"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bg1"/>
                </a:solidFill>
              </a:endParaRPr>
            </a:p>
          </p:txBody>
        </p:sp>
        <p:sp>
          <p:nvSpPr>
            <p:cNvPr id="36" name="Freeform 35"/>
            <p:cNvSpPr>
              <a:spLocks noEditPoints="1"/>
            </p:cNvSpPr>
            <p:nvPr/>
          </p:nvSpPr>
          <p:spPr bwMode="auto">
            <a:xfrm>
              <a:off x="4355"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7" name="Freeform 36"/>
            <p:cNvSpPr/>
            <p:nvPr/>
          </p:nvSpPr>
          <p:spPr bwMode="auto">
            <a:xfrm>
              <a:off x="4702" y="1225"/>
              <a:ext cx="50" cy="48"/>
            </a:xfrm>
            <a:custGeom>
              <a:avLst/>
              <a:gdLst>
                <a:gd name="T0" fmla="*/ 50 w 50"/>
                <a:gd name="T1" fmla="*/ 24 h 48"/>
                <a:gd name="T2" fmla="*/ 47 w 50"/>
                <a:gd name="T3" fmla="*/ 36 h 48"/>
                <a:gd name="T4" fmla="*/ 40 w 50"/>
                <a:gd name="T5" fmla="*/ 30 h 48"/>
                <a:gd name="T6" fmla="*/ 41 w 50"/>
                <a:gd name="T7" fmla="*/ 24 h 48"/>
                <a:gd name="T8" fmla="*/ 25 w 50"/>
                <a:gd name="T9" fmla="*/ 8 h 48"/>
                <a:gd name="T10" fmla="*/ 9 w 50"/>
                <a:gd name="T11" fmla="*/ 24 h 48"/>
                <a:gd name="T12" fmla="*/ 19 w 50"/>
                <a:gd name="T13" fmla="*/ 40 h 48"/>
                <a:gd name="T14" fmla="*/ 19 w 50"/>
                <a:gd name="T15" fmla="*/ 48 h 48"/>
                <a:gd name="T16" fmla="*/ 0 w 50"/>
                <a:gd name="T17" fmla="*/ 24 h 48"/>
                <a:gd name="T18" fmla="*/ 25 w 50"/>
                <a:gd name="T19" fmla="*/ 0 h 48"/>
                <a:gd name="T20" fmla="*/ 50 w 50"/>
                <a:gd name="T21"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50" y="24"/>
                  </a:moveTo>
                  <a:cubicBezTo>
                    <a:pt x="50" y="29"/>
                    <a:pt x="48" y="33"/>
                    <a:pt x="47" y="36"/>
                  </a:cubicBezTo>
                  <a:cubicBezTo>
                    <a:pt x="40" y="30"/>
                    <a:pt x="40" y="30"/>
                    <a:pt x="40" y="30"/>
                  </a:cubicBezTo>
                  <a:cubicBezTo>
                    <a:pt x="41" y="28"/>
                    <a:pt x="41" y="26"/>
                    <a:pt x="41" y="24"/>
                  </a:cubicBezTo>
                  <a:cubicBezTo>
                    <a:pt x="41" y="15"/>
                    <a:pt x="34" y="8"/>
                    <a:pt x="25" y="8"/>
                  </a:cubicBezTo>
                  <a:cubicBezTo>
                    <a:pt x="16" y="8"/>
                    <a:pt x="9" y="15"/>
                    <a:pt x="9" y="24"/>
                  </a:cubicBezTo>
                  <a:cubicBezTo>
                    <a:pt x="9" y="31"/>
                    <a:pt x="13" y="37"/>
                    <a:pt x="19" y="40"/>
                  </a:cubicBezTo>
                  <a:cubicBezTo>
                    <a:pt x="19" y="48"/>
                    <a:pt x="19" y="48"/>
                    <a:pt x="19" y="48"/>
                  </a:cubicBezTo>
                  <a:cubicBezTo>
                    <a:pt x="8" y="45"/>
                    <a:pt x="0" y="36"/>
                    <a:pt x="0" y="24"/>
                  </a:cubicBezTo>
                  <a:cubicBezTo>
                    <a:pt x="0" y="11"/>
                    <a:pt x="11" y="0"/>
                    <a:pt x="25" y="0"/>
                  </a:cubicBezTo>
                  <a:cubicBezTo>
                    <a:pt x="39" y="0"/>
                    <a:pt x="50" y="11"/>
                    <a:pt x="50"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8" name="Freeform 37"/>
            <p:cNvSpPr/>
            <p:nvPr/>
          </p:nvSpPr>
          <p:spPr bwMode="auto">
            <a:xfrm>
              <a:off x="4682" y="1204"/>
              <a:ext cx="90" cy="90"/>
            </a:xfrm>
            <a:custGeom>
              <a:avLst/>
              <a:gdLst>
                <a:gd name="T0" fmla="*/ 45 w 90"/>
                <a:gd name="T1" fmla="*/ 0 h 90"/>
                <a:gd name="T2" fmla="*/ 0 w 90"/>
                <a:gd name="T3" fmla="*/ 45 h 90"/>
                <a:gd name="T4" fmla="*/ 39 w 90"/>
                <a:gd name="T5" fmla="*/ 90 h 90"/>
                <a:gd name="T6" fmla="*/ 39 w 90"/>
                <a:gd name="T7" fmla="*/ 82 h 90"/>
                <a:gd name="T8" fmla="*/ 8 w 90"/>
                <a:gd name="T9" fmla="*/ 45 h 90"/>
                <a:gd name="T10" fmla="*/ 45 w 90"/>
                <a:gd name="T11" fmla="*/ 9 h 90"/>
                <a:gd name="T12" fmla="*/ 82 w 90"/>
                <a:gd name="T13" fmla="*/ 45 h 90"/>
                <a:gd name="T14" fmla="*/ 75 w 90"/>
                <a:gd name="T15" fmla="*/ 66 h 90"/>
                <a:gd name="T16" fmla="*/ 81 w 90"/>
                <a:gd name="T17" fmla="*/ 72 h 90"/>
                <a:gd name="T18" fmla="*/ 90 w 90"/>
                <a:gd name="T19" fmla="*/ 45 h 90"/>
                <a:gd name="T20" fmla="*/ 45 w 90"/>
                <a:gd name="T21"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0" h="90">
                  <a:moveTo>
                    <a:pt x="45" y="0"/>
                  </a:moveTo>
                  <a:cubicBezTo>
                    <a:pt x="20" y="0"/>
                    <a:pt x="0" y="21"/>
                    <a:pt x="0" y="45"/>
                  </a:cubicBezTo>
                  <a:cubicBezTo>
                    <a:pt x="0" y="68"/>
                    <a:pt x="17" y="87"/>
                    <a:pt x="39" y="90"/>
                  </a:cubicBezTo>
                  <a:cubicBezTo>
                    <a:pt x="39" y="82"/>
                    <a:pt x="39" y="82"/>
                    <a:pt x="39" y="82"/>
                  </a:cubicBezTo>
                  <a:cubicBezTo>
                    <a:pt x="21" y="79"/>
                    <a:pt x="8" y="64"/>
                    <a:pt x="8" y="45"/>
                  </a:cubicBezTo>
                  <a:cubicBezTo>
                    <a:pt x="8" y="25"/>
                    <a:pt x="25" y="9"/>
                    <a:pt x="45" y="9"/>
                  </a:cubicBezTo>
                  <a:cubicBezTo>
                    <a:pt x="65" y="9"/>
                    <a:pt x="82" y="25"/>
                    <a:pt x="82" y="45"/>
                  </a:cubicBezTo>
                  <a:cubicBezTo>
                    <a:pt x="82" y="53"/>
                    <a:pt x="79" y="60"/>
                    <a:pt x="75" y="66"/>
                  </a:cubicBezTo>
                  <a:cubicBezTo>
                    <a:pt x="81" y="72"/>
                    <a:pt x="81" y="72"/>
                    <a:pt x="81" y="72"/>
                  </a:cubicBezTo>
                  <a:cubicBezTo>
                    <a:pt x="87" y="65"/>
                    <a:pt x="90" y="55"/>
                    <a:pt x="90" y="45"/>
                  </a:cubicBezTo>
                  <a:cubicBezTo>
                    <a:pt x="90" y="21"/>
                    <a:pt x="70" y="0"/>
                    <a:pt x="4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9" name="Freeform 38"/>
            <p:cNvSpPr/>
            <p:nvPr/>
          </p:nvSpPr>
          <p:spPr bwMode="auto">
            <a:xfrm>
              <a:off x="4727" y="1248"/>
              <a:ext cx="99" cy="167"/>
            </a:xfrm>
            <a:custGeom>
              <a:avLst/>
              <a:gdLst>
                <a:gd name="T0" fmla="*/ 0 w 99"/>
                <a:gd name="T1" fmla="*/ 1 h 167"/>
                <a:gd name="T2" fmla="*/ 0 w 99"/>
                <a:gd name="T3" fmla="*/ 1 h 167"/>
                <a:gd name="T4" fmla="*/ 0 w 99"/>
                <a:gd name="T5" fmla="*/ 143 h 167"/>
                <a:gd name="T6" fmla="*/ 0 w 99"/>
                <a:gd name="T7" fmla="*/ 143 h 167"/>
                <a:gd name="T8" fmla="*/ 1 w 99"/>
                <a:gd name="T9" fmla="*/ 143 h 167"/>
                <a:gd name="T10" fmla="*/ 1 w 99"/>
                <a:gd name="T11" fmla="*/ 143 h 167"/>
                <a:gd name="T12" fmla="*/ 29 w 99"/>
                <a:gd name="T13" fmla="*/ 119 h 167"/>
                <a:gd name="T14" fmla="*/ 29 w 99"/>
                <a:gd name="T15" fmla="*/ 119 h 167"/>
                <a:gd name="T16" fmla="*/ 29 w 99"/>
                <a:gd name="T17" fmla="*/ 119 h 167"/>
                <a:gd name="T18" fmla="*/ 30 w 99"/>
                <a:gd name="T19" fmla="*/ 119 h 167"/>
                <a:gd name="T20" fmla="*/ 47 w 99"/>
                <a:gd name="T21" fmla="*/ 163 h 167"/>
                <a:gd name="T22" fmla="*/ 50 w 99"/>
                <a:gd name="T23" fmla="*/ 166 h 167"/>
                <a:gd name="T24" fmla="*/ 54 w 99"/>
                <a:gd name="T25" fmla="*/ 166 h 167"/>
                <a:gd name="T26" fmla="*/ 76 w 99"/>
                <a:gd name="T27" fmla="*/ 157 h 167"/>
                <a:gd name="T28" fmla="*/ 79 w 99"/>
                <a:gd name="T29" fmla="*/ 155 h 167"/>
                <a:gd name="T30" fmla="*/ 79 w 99"/>
                <a:gd name="T31" fmla="*/ 151 h 167"/>
                <a:gd name="T32" fmla="*/ 61 w 99"/>
                <a:gd name="T33" fmla="*/ 107 h 167"/>
                <a:gd name="T34" fmla="*/ 61 w 99"/>
                <a:gd name="T35" fmla="*/ 106 h 167"/>
                <a:gd name="T36" fmla="*/ 61 w 99"/>
                <a:gd name="T37" fmla="*/ 106 h 167"/>
                <a:gd name="T38" fmla="*/ 62 w 99"/>
                <a:gd name="T39" fmla="*/ 106 h 167"/>
                <a:gd name="T40" fmla="*/ 98 w 99"/>
                <a:gd name="T41" fmla="*/ 104 h 167"/>
                <a:gd name="T42" fmla="*/ 99 w 99"/>
                <a:gd name="T43" fmla="*/ 104 h 167"/>
                <a:gd name="T44" fmla="*/ 99 w 99"/>
                <a:gd name="T45" fmla="*/ 104 h 167"/>
                <a:gd name="T46" fmla="*/ 99 w 99"/>
                <a:gd name="T47" fmla="*/ 103 h 167"/>
                <a:gd name="T48" fmla="*/ 1 w 99"/>
                <a:gd name="T49" fmla="*/ 1 h 167"/>
                <a:gd name="T50" fmla="*/ 0 w 99"/>
                <a:gd name="T51" fmla="*/ 1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9" h="167">
                  <a:moveTo>
                    <a:pt x="0" y="1"/>
                  </a:moveTo>
                  <a:cubicBezTo>
                    <a:pt x="0" y="1"/>
                    <a:pt x="0" y="1"/>
                    <a:pt x="0" y="1"/>
                  </a:cubicBezTo>
                  <a:cubicBezTo>
                    <a:pt x="0" y="143"/>
                    <a:pt x="0" y="143"/>
                    <a:pt x="0" y="143"/>
                  </a:cubicBezTo>
                  <a:cubicBezTo>
                    <a:pt x="0" y="143"/>
                    <a:pt x="0" y="143"/>
                    <a:pt x="0" y="143"/>
                  </a:cubicBezTo>
                  <a:cubicBezTo>
                    <a:pt x="1" y="143"/>
                    <a:pt x="1" y="143"/>
                    <a:pt x="1" y="143"/>
                  </a:cubicBezTo>
                  <a:cubicBezTo>
                    <a:pt x="1" y="143"/>
                    <a:pt x="1" y="143"/>
                    <a:pt x="1" y="143"/>
                  </a:cubicBezTo>
                  <a:cubicBezTo>
                    <a:pt x="29" y="119"/>
                    <a:pt x="29" y="119"/>
                    <a:pt x="29" y="119"/>
                  </a:cubicBezTo>
                  <a:cubicBezTo>
                    <a:pt x="29" y="119"/>
                    <a:pt x="29" y="119"/>
                    <a:pt x="29" y="119"/>
                  </a:cubicBezTo>
                  <a:cubicBezTo>
                    <a:pt x="29" y="119"/>
                    <a:pt x="29" y="119"/>
                    <a:pt x="29" y="119"/>
                  </a:cubicBezTo>
                  <a:cubicBezTo>
                    <a:pt x="29" y="119"/>
                    <a:pt x="30" y="119"/>
                    <a:pt x="30" y="119"/>
                  </a:cubicBezTo>
                  <a:cubicBezTo>
                    <a:pt x="47" y="163"/>
                    <a:pt x="47" y="163"/>
                    <a:pt x="47" y="163"/>
                  </a:cubicBezTo>
                  <a:cubicBezTo>
                    <a:pt x="48" y="164"/>
                    <a:pt x="49" y="165"/>
                    <a:pt x="50" y="166"/>
                  </a:cubicBezTo>
                  <a:cubicBezTo>
                    <a:pt x="52" y="167"/>
                    <a:pt x="53" y="167"/>
                    <a:pt x="54" y="166"/>
                  </a:cubicBezTo>
                  <a:cubicBezTo>
                    <a:pt x="76" y="157"/>
                    <a:pt x="76" y="157"/>
                    <a:pt x="76" y="157"/>
                  </a:cubicBezTo>
                  <a:cubicBezTo>
                    <a:pt x="77" y="157"/>
                    <a:pt x="78" y="156"/>
                    <a:pt x="79" y="155"/>
                  </a:cubicBezTo>
                  <a:cubicBezTo>
                    <a:pt x="79" y="153"/>
                    <a:pt x="79" y="152"/>
                    <a:pt x="79" y="151"/>
                  </a:cubicBezTo>
                  <a:cubicBezTo>
                    <a:pt x="61" y="107"/>
                    <a:pt x="61" y="107"/>
                    <a:pt x="61" y="107"/>
                  </a:cubicBezTo>
                  <a:cubicBezTo>
                    <a:pt x="61" y="106"/>
                    <a:pt x="61" y="106"/>
                    <a:pt x="61" y="106"/>
                  </a:cubicBezTo>
                  <a:cubicBezTo>
                    <a:pt x="61" y="106"/>
                    <a:pt x="61" y="106"/>
                    <a:pt x="61" y="106"/>
                  </a:cubicBezTo>
                  <a:cubicBezTo>
                    <a:pt x="61" y="106"/>
                    <a:pt x="62" y="106"/>
                    <a:pt x="62" y="106"/>
                  </a:cubicBezTo>
                  <a:cubicBezTo>
                    <a:pt x="98" y="104"/>
                    <a:pt x="98" y="104"/>
                    <a:pt x="98" y="104"/>
                  </a:cubicBezTo>
                  <a:cubicBezTo>
                    <a:pt x="98" y="104"/>
                    <a:pt x="98" y="104"/>
                    <a:pt x="99" y="104"/>
                  </a:cubicBezTo>
                  <a:cubicBezTo>
                    <a:pt x="99" y="104"/>
                    <a:pt x="99" y="104"/>
                    <a:pt x="99" y="104"/>
                  </a:cubicBezTo>
                  <a:cubicBezTo>
                    <a:pt x="99" y="104"/>
                    <a:pt x="99" y="103"/>
                    <a:pt x="99" y="103"/>
                  </a:cubicBezTo>
                  <a:cubicBezTo>
                    <a:pt x="1" y="1"/>
                    <a:pt x="1" y="1"/>
                    <a:pt x="1" y="1"/>
                  </a:cubicBezTo>
                  <a:cubicBezTo>
                    <a:pt x="1" y="1"/>
                    <a:pt x="1"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40" name="Group 121"/>
          <p:cNvGrpSpPr>
            <a:grpSpLocks noChangeAspect="1"/>
          </p:cNvGrpSpPr>
          <p:nvPr/>
        </p:nvGrpSpPr>
        <p:grpSpPr bwMode="auto">
          <a:xfrm>
            <a:off x="5380942" y="1880055"/>
            <a:ext cx="1452328" cy="1236118"/>
            <a:chOff x="515" y="3088"/>
            <a:chExt cx="665" cy="566"/>
          </a:xfrm>
          <a:solidFill>
            <a:schemeClr val="bg1"/>
          </a:solidFill>
        </p:grpSpPr>
        <p:sp>
          <p:nvSpPr>
            <p:cNvPr id="41" name="Freeform 122"/>
            <p:cNvSpPr/>
            <p:nvPr/>
          </p:nvSpPr>
          <p:spPr bwMode="auto">
            <a:xfrm>
              <a:off x="706" y="3550"/>
              <a:ext cx="283" cy="104"/>
            </a:xfrm>
            <a:custGeom>
              <a:avLst/>
              <a:gdLst>
                <a:gd name="T0" fmla="*/ 269 w 340"/>
                <a:gd name="T1" fmla="*/ 71 h 125"/>
                <a:gd name="T2" fmla="*/ 269 w 340"/>
                <a:gd name="T3" fmla="*/ 12 h 125"/>
                <a:gd name="T4" fmla="*/ 266 w 340"/>
                <a:gd name="T5" fmla="*/ 3 h 125"/>
                <a:gd name="T6" fmla="*/ 257 w 340"/>
                <a:gd name="T7" fmla="*/ 0 h 125"/>
                <a:gd name="T8" fmla="*/ 83 w 340"/>
                <a:gd name="T9" fmla="*/ 0 h 125"/>
                <a:gd name="T10" fmla="*/ 74 w 340"/>
                <a:gd name="T11" fmla="*/ 3 h 125"/>
                <a:gd name="T12" fmla="*/ 71 w 340"/>
                <a:gd name="T13" fmla="*/ 12 h 125"/>
                <a:gd name="T14" fmla="*/ 71 w 340"/>
                <a:gd name="T15" fmla="*/ 71 h 125"/>
                <a:gd name="T16" fmla="*/ 2 w 340"/>
                <a:gd name="T17" fmla="*/ 108 h 125"/>
                <a:gd name="T18" fmla="*/ 1 w 340"/>
                <a:gd name="T19" fmla="*/ 110 h 125"/>
                <a:gd name="T20" fmla="*/ 0 w 340"/>
                <a:gd name="T21" fmla="*/ 112 h 125"/>
                <a:gd name="T22" fmla="*/ 0 w 340"/>
                <a:gd name="T23" fmla="*/ 120 h 125"/>
                <a:gd name="T24" fmla="*/ 1 w 340"/>
                <a:gd name="T25" fmla="*/ 124 h 125"/>
                <a:gd name="T26" fmla="*/ 5 w 340"/>
                <a:gd name="T27" fmla="*/ 125 h 125"/>
                <a:gd name="T28" fmla="*/ 335 w 340"/>
                <a:gd name="T29" fmla="*/ 125 h 125"/>
                <a:gd name="T30" fmla="*/ 339 w 340"/>
                <a:gd name="T31" fmla="*/ 124 h 125"/>
                <a:gd name="T32" fmla="*/ 340 w 340"/>
                <a:gd name="T33" fmla="*/ 120 h 125"/>
                <a:gd name="T34" fmla="*/ 340 w 340"/>
                <a:gd name="T35" fmla="*/ 112 h 125"/>
                <a:gd name="T36" fmla="*/ 339 w 340"/>
                <a:gd name="T37" fmla="*/ 110 h 125"/>
                <a:gd name="T38" fmla="*/ 338 w 340"/>
                <a:gd name="T39" fmla="*/ 108 h 125"/>
                <a:gd name="T40" fmla="*/ 269 w 340"/>
                <a:gd name="T41" fmla="*/ 7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0" h="125">
                  <a:moveTo>
                    <a:pt x="269" y="71"/>
                  </a:moveTo>
                  <a:cubicBezTo>
                    <a:pt x="269" y="12"/>
                    <a:pt x="269" y="12"/>
                    <a:pt x="269" y="12"/>
                  </a:cubicBezTo>
                  <a:cubicBezTo>
                    <a:pt x="269" y="9"/>
                    <a:pt x="268" y="6"/>
                    <a:pt x="266" y="3"/>
                  </a:cubicBezTo>
                  <a:cubicBezTo>
                    <a:pt x="263" y="1"/>
                    <a:pt x="260" y="0"/>
                    <a:pt x="257" y="0"/>
                  </a:cubicBezTo>
                  <a:cubicBezTo>
                    <a:pt x="83" y="0"/>
                    <a:pt x="83" y="0"/>
                    <a:pt x="83" y="0"/>
                  </a:cubicBezTo>
                  <a:cubicBezTo>
                    <a:pt x="80" y="0"/>
                    <a:pt x="77" y="1"/>
                    <a:pt x="74" y="3"/>
                  </a:cubicBezTo>
                  <a:cubicBezTo>
                    <a:pt x="72" y="6"/>
                    <a:pt x="71" y="9"/>
                    <a:pt x="71" y="12"/>
                  </a:cubicBezTo>
                  <a:cubicBezTo>
                    <a:pt x="71" y="71"/>
                    <a:pt x="71" y="71"/>
                    <a:pt x="71" y="71"/>
                  </a:cubicBezTo>
                  <a:cubicBezTo>
                    <a:pt x="2" y="108"/>
                    <a:pt x="2" y="108"/>
                    <a:pt x="2" y="108"/>
                  </a:cubicBezTo>
                  <a:cubicBezTo>
                    <a:pt x="2" y="109"/>
                    <a:pt x="1" y="109"/>
                    <a:pt x="1" y="110"/>
                  </a:cubicBezTo>
                  <a:cubicBezTo>
                    <a:pt x="0" y="111"/>
                    <a:pt x="0" y="111"/>
                    <a:pt x="0" y="112"/>
                  </a:cubicBezTo>
                  <a:cubicBezTo>
                    <a:pt x="0" y="120"/>
                    <a:pt x="0" y="120"/>
                    <a:pt x="0" y="120"/>
                  </a:cubicBezTo>
                  <a:cubicBezTo>
                    <a:pt x="0" y="122"/>
                    <a:pt x="1" y="123"/>
                    <a:pt x="1" y="124"/>
                  </a:cubicBezTo>
                  <a:cubicBezTo>
                    <a:pt x="2" y="124"/>
                    <a:pt x="3" y="125"/>
                    <a:pt x="5" y="125"/>
                  </a:cubicBezTo>
                  <a:cubicBezTo>
                    <a:pt x="335" y="125"/>
                    <a:pt x="335" y="125"/>
                    <a:pt x="335" y="125"/>
                  </a:cubicBezTo>
                  <a:cubicBezTo>
                    <a:pt x="337" y="125"/>
                    <a:pt x="338" y="124"/>
                    <a:pt x="339" y="124"/>
                  </a:cubicBezTo>
                  <a:cubicBezTo>
                    <a:pt x="339" y="123"/>
                    <a:pt x="340" y="122"/>
                    <a:pt x="340" y="120"/>
                  </a:cubicBezTo>
                  <a:cubicBezTo>
                    <a:pt x="340" y="112"/>
                    <a:pt x="340" y="112"/>
                    <a:pt x="340" y="112"/>
                  </a:cubicBezTo>
                  <a:cubicBezTo>
                    <a:pt x="340" y="111"/>
                    <a:pt x="340" y="111"/>
                    <a:pt x="339" y="110"/>
                  </a:cubicBezTo>
                  <a:cubicBezTo>
                    <a:pt x="339" y="109"/>
                    <a:pt x="338" y="109"/>
                    <a:pt x="338" y="108"/>
                  </a:cubicBezTo>
                  <a:lnTo>
                    <a:pt x="269"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 name="Freeform 123"/>
            <p:cNvSpPr>
              <a:spLocks noEditPoints="1"/>
            </p:cNvSpPr>
            <p:nvPr/>
          </p:nvSpPr>
          <p:spPr bwMode="auto">
            <a:xfrm>
              <a:off x="515" y="3088"/>
              <a:ext cx="665" cy="449"/>
            </a:xfrm>
            <a:custGeom>
              <a:avLst/>
              <a:gdLst>
                <a:gd name="T0" fmla="*/ 791 w 800"/>
                <a:gd name="T1" fmla="*/ 9 h 539"/>
                <a:gd name="T2" fmla="*/ 770 w 800"/>
                <a:gd name="T3" fmla="*/ 0 h 539"/>
                <a:gd name="T4" fmla="*/ 30 w 800"/>
                <a:gd name="T5" fmla="*/ 0 h 539"/>
                <a:gd name="T6" fmla="*/ 9 w 800"/>
                <a:gd name="T7" fmla="*/ 9 h 539"/>
                <a:gd name="T8" fmla="*/ 0 w 800"/>
                <a:gd name="T9" fmla="*/ 30 h 539"/>
                <a:gd name="T10" fmla="*/ 0 w 800"/>
                <a:gd name="T11" fmla="*/ 509 h 539"/>
                <a:gd name="T12" fmla="*/ 9 w 800"/>
                <a:gd name="T13" fmla="*/ 530 h 539"/>
                <a:gd name="T14" fmla="*/ 30 w 800"/>
                <a:gd name="T15" fmla="*/ 539 h 539"/>
                <a:gd name="T16" fmla="*/ 770 w 800"/>
                <a:gd name="T17" fmla="*/ 539 h 539"/>
                <a:gd name="T18" fmla="*/ 791 w 800"/>
                <a:gd name="T19" fmla="*/ 530 h 539"/>
                <a:gd name="T20" fmla="*/ 800 w 800"/>
                <a:gd name="T21" fmla="*/ 509 h 539"/>
                <a:gd name="T22" fmla="*/ 800 w 800"/>
                <a:gd name="T23" fmla="*/ 30 h 539"/>
                <a:gd name="T24" fmla="*/ 791 w 800"/>
                <a:gd name="T25" fmla="*/ 9 h 539"/>
                <a:gd name="T26" fmla="*/ 400 w 800"/>
                <a:gd name="T27" fmla="*/ 526 h 539"/>
                <a:gd name="T28" fmla="*/ 387 w 800"/>
                <a:gd name="T29" fmla="*/ 513 h 539"/>
                <a:gd name="T30" fmla="*/ 400 w 800"/>
                <a:gd name="T31" fmla="*/ 500 h 539"/>
                <a:gd name="T32" fmla="*/ 413 w 800"/>
                <a:gd name="T33" fmla="*/ 513 h 539"/>
                <a:gd name="T34" fmla="*/ 400 w 800"/>
                <a:gd name="T35" fmla="*/ 526 h 539"/>
                <a:gd name="T36" fmla="*/ 748 w 800"/>
                <a:gd name="T37" fmla="*/ 487 h 539"/>
                <a:gd name="T38" fmla="*/ 52 w 800"/>
                <a:gd name="T39" fmla="*/ 487 h 539"/>
                <a:gd name="T40" fmla="*/ 52 w 800"/>
                <a:gd name="T41" fmla="*/ 52 h 539"/>
                <a:gd name="T42" fmla="*/ 748 w 800"/>
                <a:gd name="T43" fmla="*/ 52 h 539"/>
                <a:gd name="T44" fmla="*/ 748 w 800"/>
                <a:gd name="T45" fmla="*/ 487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00" h="539">
                  <a:moveTo>
                    <a:pt x="791" y="9"/>
                  </a:moveTo>
                  <a:cubicBezTo>
                    <a:pt x="785" y="3"/>
                    <a:pt x="778" y="0"/>
                    <a:pt x="770" y="0"/>
                  </a:cubicBezTo>
                  <a:cubicBezTo>
                    <a:pt x="30" y="0"/>
                    <a:pt x="30" y="0"/>
                    <a:pt x="30" y="0"/>
                  </a:cubicBezTo>
                  <a:cubicBezTo>
                    <a:pt x="22" y="0"/>
                    <a:pt x="15" y="3"/>
                    <a:pt x="9" y="9"/>
                  </a:cubicBezTo>
                  <a:cubicBezTo>
                    <a:pt x="3" y="15"/>
                    <a:pt x="0" y="23"/>
                    <a:pt x="0" y="30"/>
                  </a:cubicBezTo>
                  <a:cubicBezTo>
                    <a:pt x="0" y="509"/>
                    <a:pt x="0" y="509"/>
                    <a:pt x="0" y="509"/>
                  </a:cubicBezTo>
                  <a:cubicBezTo>
                    <a:pt x="0" y="517"/>
                    <a:pt x="3" y="525"/>
                    <a:pt x="9" y="530"/>
                  </a:cubicBezTo>
                  <a:cubicBezTo>
                    <a:pt x="15" y="536"/>
                    <a:pt x="22" y="539"/>
                    <a:pt x="30" y="539"/>
                  </a:cubicBezTo>
                  <a:cubicBezTo>
                    <a:pt x="770" y="539"/>
                    <a:pt x="770" y="539"/>
                    <a:pt x="770" y="539"/>
                  </a:cubicBezTo>
                  <a:cubicBezTo>
                    <a:pt x="778" y="539"/>
                    <a:pt x="785" y="536"/>
                    <a:pt x="791" y="530"/>
                  </a:cubicBezTo>
                  <a:cubicBezTo>
                    <a:pt x="797" y="525"/>
                    <a:pt x="800" y="517"/>
                    <a:pt x="800" y="509"/>
                  </a:cubicBezTo>
                  <a:cubicBezTo>
                    <a:pt x="800" y="30"/>
                    <a:pt x="800" y="30"/>
                    <a:pt x="800" y="30"/>
                  </a:cubicBezTo>
                  <a:cubicBezTo>
                    <a:pt x="800" y="23"/>
                    <a:pt x="797" y="15"/>
                    <a:pt x="791" y="9"/>
                  </a:cubicBezTo>
                  <a:close/>
                  <a:moveTo>
                    <a:pt x="400" y="526"/>
                  </a:moveTo>
                  <a:cubicBezTo>
                    <a:pt x="393" y="526"/>
                    <a:pt x="387" y="521"/>
                    <a:pt x="387" y="513"/>
                  </a:cubicBezTo>
                  <a:cubicBezTo>
                    <a:pt x="387" y="506"/>
                    <a:pt x="393" y="500"/>
                    <a:pt x="400" y="500"/>
                  </a:cubicBezTo>
                  <a:cubicBezTo>
                    <a:pt x="407" y="500"/>
                    <a:pt x="413" y="506"/>
                    <a:pt x="413" y="513"/>
                  </a:cubicBezTo>
                  <a:cubicBezTo>
                    <a:pt x="413" y="521"/>
                    <a:pt x="407" y="526"/>
                    <a:pt x="400" y="526"/>
                  </a:cubicBezTo>
                  <a:close/>
                  <a:moveTo>
                    <a:pt x="748" y="487"/>
                  </a:moveTo>
                  <a:cubicBezTo>
                    <a:pt x="52" y="487"/>
                    <a:pt x="52" y="487"/>
                    <a:pt x="52" y="487"/>
                  </a:cubicBezTo>
                  <a:cubicBezTo>
                    <a:pt x="52" y="52"/>
                    <a:pt x="52" y="52"/>
                    <a:pt x="52" y="52"/>
                  </a:cubicBezTo>
                  <a:cubicBezTo>
                    <a:pt x="748" y="52"/>
                    <a:pt x="748" y="52"/>
                    <a:pt x="748" y="52"/>
                  </a:cubicBezTo>
                  <a:lnTo>
                    <a:pt x="748" y="48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 name="Freeform 124"/>
            <p:cNvSpPr/>
            <p:nvPr/>
          </p:nvSpPr>
          <p:spPr bwMode="auto">
            <a:xfrm>
              <a:off x="646" y="3459"/>
              <a:ext cx="56" cy="9"/>
            </a:xfrm>
            <a:custGeom>
              <a:avLst/>
              <a:gdLst>
                <a:gd name="T0" fmla="*/ 6 w 67"/>
                <a:gd name="T1" fmla="*/ 0 h 11"/>
                <a:gd name="T2" fmla="*/ 2 w 67"/>
                <a:gd name="T3" fmla="*/ 2 h 11"/>
                <a:gd name="T4" fmla="*/ 0 w 67"/>
                <a:gd name="T5" fmla="*/ 6 h 11"/>
                <a:gd name="T6" fmla="*/ 0 w 67"/>
                <a:gd name="T7" fmla="*/ 11 h 11"/>
                <a:gd name="T8" fmla="*/ 67 w 67"/>
                <a:gd name="T9" fmla="*/ 11 h 11"/>
                <a:gd name="T10" fmla="*/ 67 w 67"/>
                <a:gd name="T11" fmla="*/ 6 h 11"/>
                <a:gd name="T12" fmla="*/ 65 w 67"/>
                <a:gd name="T13" fmla="*/ 2 h 11"/>
                <a:gd name="T14" fmla="*/ 61 w 67"/>
                <a:gd name="T15" fmla="*/ 0 h 11"/>
                <a:gd name="T16" fmla="*/ 6 w 67"/>
                <a:gd name="T1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1">
                  <a:moveTo>
                    <a:pt x="6" y="0"/>
                  </a:moveTo>
                  <a:cubicBezTo>
                    <a:pt x="4" y="0"/>
                    <a:pt x="3" y="1"/>
                    <a:pt x="2" y="2"/>
                  </a:cubicBezTo>
                  <a:cubicBezTo>
                    <a:pt x="0" y="3"/>
                    <a:pt x="0" y="5"/>
                    <a:pt x="0" y="6"/>
                  </a:cubicBezTo>
                  <a:cubicBezTo>
                    <a:pt x="0" y="11"/>
                    <a:pt x="0" y="11"/>
                    <a:pt x="0" y="11"/>
                  </a:cubicBezTo>
                  <a:cubicBezTo>
                    <a:pt x="67" y="11"/>
                    <a:pt x="67" y="11"/>
                    <a:pt x="67" y="11"/>
                  </a:cubicBezTo>
                  <a:cubicBezTo>
                    <a:pt x="67" y="6"/>
                    <a:pt x="67" y="6"/>
                    <a:pt x="67" y="6"/>
                  </a:cubicBezTo>
                  <a:cubicBezTo>
                    <a:pt x="67" y="5"/>
                    <a:pt x="66" y="3"/>
                    <a:pt x="65" y="2"/>
                  </a:cubicBezTo>
                  <a:cubicBezTo>
                    <a:pt x="64" y="1"/>
                    <a:pt x="62" y="0"/>
                    <a:pt x="61" y="0"/>
                  </a:cubicBezTo>
                  <a:lnTo>
                    <a:pt x="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 name="Freeform 125"/>
            <p:cNvSpPr/>
            <p:nvPr/>
          </p:nvSpPr>
          <p:spPr bwMode="auto">
            <a:xfrm>
              <a:off x="715" y="3395"/>
              <a:ext cx="55" cy="73"/>
            </a:xfrm>
            <a:custGeom>
              <a:avLst/>
              <a:gdLst>
                <a:gd name="T0" fmla="*/ 6 w 67"/>
                <a:gd name="T1" fmla="*/ 0 h 88"/>
                <a:gd name="T2" fmla="*/ 2 w 67"/>
                <a:gd name="T3" fmla="*/ 1 h 88"/>
                <a:gd name="T4" fmla="*/ 0 w 67"/>
                <a:gd name="T5" fmla="*/ 6 h 88"/>
                <a:gd name="T6" fmla="*/ 0 w 67"/>
                <a:gd name="T7" fmla="*/ 88 h 88"/>
                <a:gd name="T8" fmla="*/ 67 w 67"/>
                <a:gd name="T9" fmla="*/ 88 h 88"/>
                <a:gd name="T10" fmla="*/ 67 w 67"/>
                <a:gd name="T11" fmla="*/ 6 h 88"/>
                <a:gd name="T12" fmla="*/ 65 w 67"/>
                <a:gd name="T13" fmla="*/ 1 h 88"/>
                <a:gd name="T14" fmla="*/ 61 w 67"/>
                <a:gd name="T15" fmla="*/ 0 h 88"/>
                <a:gd name="T16" fmla="*/ 6 w 67"/>
                <a:gd name="T17"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8">
                  <a:moveTo>
                    <a:pt x="6" y="0"/>
                  </a:moveTo>
                  <a:cubicBezTo>
                    <a:pt x="4" y="0"/>
                    <a:pt x="3" y="0"/>
                    <a:pt x="2" y="1"/>
                  </a:cubicBezTo>
                  <a:cubicBezTo>
                    <a:pt x="0" y="3"/>
                    <a:pt x="0" y="4"/>
                    <a:pt x="0" y="6"/>
                  </a:cubicBezTo>
                  <a:cubicBezTo>
                    <a:pt x="0" y="88"/>
                    <a:pt x="0" y="88"/>
                    <a:pt x="0" y="88"/>
                  </a:cubicBezTo>
                  <a:cubicBezTo>
                    <a:pt x="67" y="88"/>
                    <a:pt x="67" y="88"/>
                    <a:pt x="67" y="88"/>
                  </a:cubicBezTo>
                  <a:cubicBezTo>
                    <a:pt x="67" y="6"/>
                    <a:pt x="67" y="6"/>
                    <a:pt x="67" y="6"/>
                  </a:cubicBezTo>
                  <a:cubicBezTo>
                    <a:pt x="67" y="4"/>
                    <a:pt x="66" y="3"/>
                    <a:pt x="65" y="1"/>
                  </a:cubicBezTo>
                  <a:cubicBezTo>
                    <a:pt x="64" y="0"/>
                    <a:pt x="62" y="0"/>
                    <a:pt x="61" y="0"/>
                  </a:cubicBezTo>
                  <a:lnTo>
                    <a:pt x="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 name="Freeform 126"/>
            <p:cNvSpPr/>
            <p:nvPr/>
          </p:nvSpPr>
          <p:spPr bwMode="auto">
            <a:xfrm>
              <a:off x="783" y="3368"/>
              <a:ext cx="55" cy="100"/>
            </a:xfrm>
            <a:custGeom>
              <a:avLst/>
              <a:gdLst>
                <a:gd name="T0" fmla="*/ 6 w 67"/>
                <a:gd name="T1" fmla="*/ 0 h 120"/>
                <a:gd name="T2" fmla="*/ 2 w 67"/>
                <a:gd name="T3" fmla="*/ 2 h 120"/>
                <a:gd name="T4" fmla="*/ 0 w 67"/>
                <a:gd name="T5" fmla="*/ 6 h 120"/>
                <a:gd name="T6" fmla="*/ 0 w 67"/>
                <a:gd name="T7" fmla="*/ 120 h 120"/>
                <a:gd name="T8" fmla="*/ 67 w 67"/>
                <a:gd name="T9" fmla="*/ 120 h 120"/>
                <a:gd name="T10" fmla="*/ 67 w 67"/>
                <a:gd name="T11" fmla="*/ 6 h 120"/>
                <a:gd name="T12" fmla="*/ 65 w 67"/>
                <a:gd name="T13" fmla="*/ 2 h 120"/>
                <a:gd name="T14" fmla="*/ 61 w 67"/>
                <a:gd name="T15" fmla="*/ 0 h 120"/>
                <a:gd name="T16" fmla="*/ 6 w 67"/>
                <a:gd name="T17"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20">
                  <a:moveTo>
                    <a:pt x="6" y="0"/>
                  </a:moveTo>
                  <a:cubicBezTo>
                    <a:pt x="4" y="0"/>
                    <a:pt x="3" y="0"/>
                    <a:pt x="2" y="2"/>
                  </a:cubicBezTo>
                  <a:cubicBezTo>
                    <a:pt x="0" y="3"/>
                    <a:pt x="0" y="4"/>
                    <a:pt x="0" y="6"/>
                  </a:cubicBezTo>
                  <a:cubicBezTo>
                    <a:pt x="0" y="120"/>
                    <a:pt x="0" y="120"/>
                    <a:pt x="0" y="120"/>
                  </a:cubicBezTo>
                  <a:cubicBezTo>
                    <a:pt x="67" y="120"/>
                    <a:pt x="67" y="120"/>
                    <a:pt x="67" y="120"/>
                  </a:cubicBezTo>
                  <a:cubicBezTo>
                    <a:pt x="67" y="6"/>
                    <a:pt x="67" y="6"/>
                    <a:pt x="67" y="6"/>
                  </a:cubicBezTo>
                  <a:cubicBezTo>
                    <a:pt x="67" y="4"/>
                    <a:pt x="66" y="3"/>
                    <a:pt x="65" y="2"/>
                  </a:cubicBezTo>
                  <a:cubicBezTo>
                    <a:pt x="64" y="0"/>
                    <a:pt x="62" y="0"/>
                    <a:pt x="61" y="0"/>
                  </a:cubicBezTo>
                  <a:lnTo>
                    <a:pt x="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 name="Freeform 127"/>
            <p:cNvSpPr/>
            <p:nvPr/>
          </p:nvSpPr>
          <p:spPr bwMode="auto">
            <a:xfrm>
              <a:off x="851" y="3379"/>
              <a:ext cx="56" cy="89"/>
            </a:xfrm>
            <a:custGeom>
              <a:avLst/>
              <a:gdLst>
                <a:gd name="T0" fmla="*/ 6 w 67"/>
                <a:gd name="T1" fmla="*/ 0 h 107"/>
                <a:gd name="T2" fmla="*/ 2 w 67"/>
                <a:gd name="T3" fmla="*/ 2 h 107"/>
                <a:gd name="T4" fmla="*/ 0 w 67"/>
                <a:gd name="T5" fmla="*/ 6 h 107"/>
                <a:gd name="T6" fmla="*/ 0 w 67"/>
                <a:gd name="T7" fmla="*/ 107 h 107"/>
                <a:gd name="T8" fmla="*/ 67 w 67"/>
                <a:gd name="T9" fmla="*/ 107 h 107"/>
                <a:gd name="T10" fmla="*/ 67 w 67"/>
                <a:gd name="T11" fmla="*/ 6 h 107"/>
                <a:gd name="T12" fmla="*/ 65 w 67"/>
                <a:gd name="T13" fmla="*/ 2 h 107"/>
                <a:gd name="T14" fmla="*/ 61 w 67"/>
                <a:gd name="T15" fmla="*/ 0 h 107"/>
                <a:gd name="T16" fmla="*/ 6 w 67"/>
                <a:gd name="T17"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07">
                  <a:moveTo>
                    <a:pt x="6" y="0"/>
                  </a:moveTo>
                  <a:cubicBezTo>
                    <a:pt x="5" y="0"/>
                    <a:pt x="3" y="0"/>
                    <a:pt x="2" y="2"/>
                  </a:cubicBezTo>
                  <a:cubicBezTo>
                    <a:pt x="0" y="3"/>
                    <a:pt x="0" y="5"/>
                    <a:pt x="0" y="6"/>
                  </a:cubicBezTo>
                  <a:cubicBezTo>
                    <a:pt x="0" y="107"/>
                    <a:pt x="0" y="107"/>
                    <a:pt x="0" y="107"/>
                  </a:cubicBezTo>
                  <a:cubicBezTo>
                    <a:pt x="67" y="107"/>
                    <a:pt x="67" y="107"/>
                    <a:pt x="67" y="107"/>
                  </a:cubicBezTo>
                  <a:cubicBezTo>
                    <a:pt x="67" y="6"/>
                    <a:pt x="67" y="6"/>
                    <a:pt x="67" y="6"/>
                  </a:cubicBezTo>
                  <a:cubicBezTo>
                    <a:pt x="67" y="5"/>
                    <a:pt x="66" y="3"/>
                    <a:pt x="65" y="2"/>
                  </a:cubicBezTo>
                  <a:cubicBezTo>
                    <a:pt x="64" y="0"/>
                    <a:pt x="62" y="0"/>
                    <a:pt x="61" y="0"/>
                  </a:cubicBezTo>
                  <a:lnTo>
                    <a:pt x="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 name="Freeform 128"/>
            <p:cNvSpPr/>
            <p:nvPr/>
          </p:nvSpPr>
          <p:spPr bwMode="auto">
            <a:xfrm>
              <a:off x="919" y="3337"/>
              <a:ext cx="56" cy="131"/>
            </a:xfrm>
            <a:custGeom>
              <a:avLst/>
              <a:gdLst>
                <a:gd name="T0" fmla="*/ 6 w 67"/>
                <a:gd name="T1" fmla="*/ 0 h 158"/>
                <a:gd name="T2" fmla="*/ 2 w 67"/>
                <a:gd name="T3" fmla="*/ 1 h 158"/>
                <a:gd name="T4" fmla="*/ 0 w 67"/>
                <a:gd name="T5" fmla="*/ 6 h 158"/>
                <a:gd name="T6" fmla="*/ 0 w 67"/>
                <a:gd name="T7" fmla="*/ 158 h 158"/>
                <a:gd name="T8" fmla="*/ 67 w 67"/>
                <a:gd name="T9" fmla="*/ 158 h 158"/>
                <a:gd name="T10" fmla="*/ 67 w 67"/>
                <a:gd name="T11" fmla="*/ 6 h 158"/>
                <a:gd name="T12" fmla="*/ 65 w 67"/>
                <a:gd name="T13" fmla="*/ 1 h 158"/>
                <a:gd name="T14" fmla="*/ 61 w 67"/>
                <a:gd name="T15" fmla="*/ 0 h 158"/>
                <a:gd name="T16" fmla="*/ 6 w 67"/>
                <a:gd name="T17"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58">
                  <a:moveTo>
                    <a:pt x="6" y="0"/>
                  </a:moveTo>
                  <a:cubicBezTo>
                    <a:pt x="5" y="0"/>
                    <a:pt x="3" y="0"/>
                    <a:pt x="2" y="1"/>
                  </a:cubicBezTo>
                  <a:cubicBezTo>
                    <a:pt x="0" y="3"/>
                    <a:pt x="0" y="4"/>
                    <a:pt x="0" y="6"/>
                  </a:cubicBezTo>
                  <a:cubicBezTo>
                    <a:pt x="0" y="158"/>
                    <a:pt x="0" y="158"/>
                    <a:pt x="0" y="158"/>
                  </a:cubicBezTo>
                  <a:cubicBezTo>
                    <a:pt x="67" y="158"/>
                    <a:pt x="67" y="158"/>
                    <a:pt x="67" y="158"/>
                  </a:cubicBezTo>
                  <a:cubicBezTo>
                    <a:pt x="67" y="6"/>
                    <a:pt x="67" y="6"/>
                    <a:pt x="67" y="6"/>
                  </a:cubicBezTo>
                  <a:cubicBezTo>
                    <a:pt x="67" y="4"/>
                    <a:pt x="66" y="3"/>
                    <a:pt x="65" y="1"/>
                  </a:cubicBezTo>
                  <a:cubicBezTo>
                    <a:pt x="64" y="0"/>
                    <a:pt x="62" y="0"/>
                    <a:pt x="61" y="0"/>
                  </a:cubicBezTo>
                  <a:cubicBezTo>
                    <a:pt x="6" y="0"/>
                    <a:pt x="6"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 name="Freeform 129"/>
            <p:cNvSpPr/>
            <p:nvPr/>
          </p:nvSpPr>
          <p:spPr bwMode="auto">
            <a:xfrm>
              <a:off x="987" y="3284"/>
              <a:ext cx="56" cy="184"/>
            </a:xfrm>
            <a:custGeom>
              <a:avLst/>
              <a:gdLst>
                <a:gd name="T0" fmla="*/ 6 w 67"/>
                <a:gd name="T1" fmla="*/ 0 h 222"/>
                <a:gd name="T2" fmla="*/ 2 w 67"/>
                <a:gd name="T3" fmla="*/ 1 h 222"/>
                <a:gd name="T4" fmla="*/ 0 w 67"/>
                <a:gd name="T5" fmla="*/ 6 h 222"/>
                <a:gd name="T6" fmla="*/ 0 w 67"/>
                <a:gd name="T7" fmla="*/ 222 h 222"/>
                <a:gd name="T8" fmla="*/ 67 w 67"/>
                <a:gd name="T9" fmla="*/ 222 h 222"/>
                <a:gd name="T10" fmla="*/ 67 w 67"/>
                <a:gd name="T11" fmla="*/ 6 h 222"/>
                <a:gd name="T12" fmla="*/ 65 w 67"/>
                <a:gd name="T13" fmla="*/ 1 h 222"/>
                <a:gd name="T14" fmla="*/ 61 w 67"/>
                <a:gd name="T15" fmla="*/ 0 h 222"/>
                <a:gd name="T16" fmla="*/ 6 w 67"/>
                <a:gd name="T17"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222">
                  <a:moveTo>
                    <a:pt x="6" y="0"/>
                  </a:moveTo>
                  <a:cubicBezTo>
                    <a:pt x="5" y="0"/>
                    <a:pt x="3" y="0"/>
                    <a:pt x="2" y="1"/>
                  </a:cubicBezTo>
                  <a:cubicBezTo>
                    <a:pt x="1" y="3"/>
                    <a:pt x="0" y="4"/>
                    <a:pt x="0" y="6"/>
                  </a:cubicBezTo>
                  <a:cubicBezTo>
                    <a:pt x="0" y="222"/>
                    <a:pt x="0" y="222"/>
                    <a:pt x="0" y="222"/>
                  </a:cubicBezTo>
                  <a:cubicBezTo>
                    <a:pt x="67" y="222"/>
                    <a:pt x="67" y="222"/>
                    <a:pt x="67" y="222"/>
                  </a:cubicBezTo>
                  <a:cubicBezTo>
                    <a:pt x="67" y="6"/>
                    <a:pt x="67" y="6"/>
                    <a:pt x="67" y="6"/>
                  </a:cubicBezTo>
                  <a:cubicBezTo>
                    <a:pt x="67" y="4"/>
                    <a:pt x="66" y="3"/>
                    <a:pt x="65" y="1"/>
                  </a:cubicBezTo>
                  <a:cubicBezTo>
                    <a:pt x="64" y="0"/>
                    <a:pt x="62" y="0"/>
                    <a:pt x="61" y="0"/>
                  </a:cubicBezTo>
                  <a:cubicBezTo>
                    <a:pt x="6" y="0"/>
                    <a:pt x="6"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 name="Freeform 130"/>
            <p:cNvSpPr/>
            <p:nvPr/>
          </p:nvSpPr>
          <p:spPr bwMode="auto">
            <a:xfrm>
              <a:off x="610" y="3178"/>
              <a:ext cx="475" cy="289"/>
            </a:xfrm>
            <a:custGeom>
              <a:avLst/>
              <a:gdLst>
                <a:gd name="T0" fmla="*/ 572 w 572"/>
                <a:gd name="T1" fmla="*/ 7 h 347"/>
                <a:gd name="T2" fmla="*/ 571 w 572"/>
                <a:gd name="T3" fmla="*/ 2 h 347"/>
                <a:gd name="T4" fmla="*/ 567 w 572"/>
                <a:gd name="T5" fmla="*/ 1 h 347"/>
                <a:gd name="T6" fmla="*/ 500 w 572"/>
                <a:gd name="T7" fmla="*/ 20 h 347"/>
                <a:gd name="T8" fmla="*/ 497 w 572"/>
                <a:gd name="T9" fmla="*/ 23 h 347"/>
                <a:gd name="T10" fmla="*/ 498 w 572"/>
                <a:gd name="T11" fmla="*/ 27 h 347"/>
                <a:gd name="T12" fmla="*/ 506 w 572"/>
                <a:gd name="T13" fmla="*/ 37 h 347"/>
                <a:gd name="T14" fmla="*/ 302 w 572"/>
                <a:gd name="T15" fmla="*/ 196 h 347"/>
                <a:gd name="T16" fmla="*/ 190 w 572"/>
                <a:gd name="T17" fmla="*/ 148 h 347"/>
                <a:gd name="T18" fmla="*/ 2 w 572"/>
                <a:gd name="T19" fmla="*/ 327 h 347"/>
                <a:gd name="T20" fmla="*/ 0 w 572"/>
                <a:gd name="T21" fmla="*/ 331 h 347"/>
                <a:gd name="T22" fmla="*/ 2 w 572"/>
                <a:gd name="T23" fmla="*/ 336 h 347"/>
                <a:gd name="T24" fmla="*/ 10 w 572"/>
                <a:gd name="T25" fmla="*/ 345 h 347"/>
                <a:gd name="T26" fmla="*/ 15 w 572"/>
                <a:gd name="T27" fmla="*/ 347 h 347"/>
                <a:gd name="T28" fmla="*/ 19 w 572"/>
                <a:gd name="T29" fmla="*/ 345 h 347"/>
                <a:gd name="T30" fmla="*/ 195 w 572"/>
                <a:gd name="T31" fmla="*/ 178 h 347"/>
                <a:gd name="T32" fmla="*/ 306 w 572"/>
                <a:gd name="T33" fmla="*/ 225 h 347"/>
                <a:gd name="T34" fmla="*/ 521 w 572"/>
                <a:gd name="T35" fmla="*/ 57 h 347"/>
                <a:gd name="T36" fmla="*/ 529 w 572"/>
                <a:gd name="T37" fmla="*/ 68 h 347"/>
                <a:gd name="T38" fmla="*/ 533 w 572"/>
                <a:gd name="T39" fmla="*/ 69 h 347"/>
                <a:gd name="T40" fmla="*/ 536 w 572"/>
                <a:gd name="T41" fmla="*/ 67 h 347"/>
                <a:gd name="T42" fmla="*/ 572 w 572"/>
                <a:gd name="T43" fmla="*/ 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72" h="347">
                  <a:moveTo>
                    <a:pt x="572" y="7"/>
                  </a:moveTo>
                  <a:cubicBezTo>
                    <a:pt x="572" y="5"/>
                    <a:pt x="572" y="4"/>
                    <a:pt x="571" y="2"/>
                  </a:cubicBezTo>
                  <a:cubicBezTo>
                    <a:pt x="570" y="1"/>
                    <a:pt x="568" y="0"/>
                    <a:pt x="567" y="1"/>
                  </a:cubicBezTo>
                  <a:cubicBezTo>
                    <a:pt x="500" y="20"/>
                    <a:pt x="500" y="20"/>
                    <a:pt x="500" y="20"/>
                  </a:cubicBezTo>
                  <a:cubicBezTo>
                    <a:pt x="498" y="21"/>
                    <a:pt x="497" y="22"/>
                    <a:pt x="497" y="23"/>
                  </a:cubicBezTo>
                  <a:cubicBezTo>
                    <a:pt x="496" y="25"/>
                    <a:pt x="497" y="26"/>
                    <a:pt x="498" y="27"/>
                  </a:cubicBezTo>
                  <a:cubicBezTo>
                    <a:pt x="506" y="37"/>
                    <a:pt x="506" y="37"/>
                    <a:pt x="506" y="37"/>
                  </a:cubicBezTo>
                  <a:cubicBezTo>
                    <a:pt x="302" y="196"/>
                    <a:pt x="302" y="196"/>
                    <a:pt x="302" y="196"/>
                  </a:cubicBezTo>
                  <a:cubicBezTo>
                    <a:pt x="190" y="148"/>
                    <a:pt x="190" y="148"/>
                    <a:pt x="190" y="148"/>
                  </a:cubicBezTo>
                  <a:cubicBezTo>
                    <a:pt x="2" y="327"/>
                    <a:pt x="2" y="327"/>
                    <a:pt x="2" y="327"/>
                  </a:cubicBezTo>
                  <a:cubicBezTo>
                    <a:pt x="1" y="328"/>
                    <a:pt x="0" y="329"/>
                    <a:pt x="0" y="331"/>
                  </a:cubicBezTo>
                  <a:cubicBezTo>
                    <a:pt x="0" y="333"/>
                    <a:pt x="0" y="334"/>
                    <a:pt x="2" y="336"/>
                  </a:cubicBezTo>
                  <a:cubicBezTo>
                    <a:pt x="10" y="345"/>
                    <a:pt x="10" y="345"/>
                    <a:pt x="10" y="345"/>
                  </a:cubicBezTo>
                  <a:cubicBezTo>
                    <a:pt x="11" y="346"/>
                    <a:pt x="13" y="347"/>
                    <a:pt x="15" y="347"/>
                  </a:cubicBezTo>
                  <a:cubicBezTo>
                    <a:pt x="16" y="347"/>
                    <a:pt x="18" y="346"/>
                    <a:pt x="19" y="345"/>
                  </a:cubicBezTo>
                  <a:cubicBezTo>
                    <a:pt x="195" y="178"/>
                    <a:pt x="195" y="178"/>
                    <a:pt x="195" y="178"/>
                  </a:cubicBezTo>
                  <a:cubicBezTo>
                    <a:pt x="306" y="225"/>
                    <a:pt x="306" y="225"/>
                    <a:pt x="306" y="225"/>
                  </a:cubicBezTo>
                  <a:cubicBezTo>
                    <a:pt x="521" y="57"/>
                    <a:pt x="521" y="57"/>
                    <a:pt x="521" y="57"/>
                  </a:cubicBezTo>
                  <a:cubicBezTo>
                    <a:pt x="529" y="68"/>
                    <a:pt x="529" y="68"/>
                    <a:pt x="529" y="68"/>
                  </a:cubicBezTo>
                  <a:cubicBezTo>
                    <a:pt x="530" y="69"/>
                    <a:pt x="531" y="69"/>
                    <a:pt x="533" y="69"/>
                  </a:cubicBezTo>
                  <a:cubicBezTo>
                    <a:pt x="534" y="69"/>
                    <a:pt x="535" y="68"/>
                    <a:pt x="536" y="67"/>
                  </a:cubicBezTo>
                  <a:lnTo>
                    <a:pt x="572"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sp>
        <p:nvSpPr>
          <p:cNvPr id="50" name="矩形 49"/>
          <p:cNvSpPr/>
          <p:nvPr/>
        </p:nvSpPr>
        <p:spPr>
          <a:xfrm>
            <a:off x="5232918" y="3652113"/>
            <a:ext cx="1706880" cy="460375"/>
          </a:xfrm>
          <a:prstGeom prst="rect">
            <a:avLst/>
          </a:prstGeom>
        </p:spPr>
        <p:txBody>
          <a:bodyPr wrap="none">
            <a:spAutoFit/>
          </a:bodyPr>
          <a:lstStyle/>
          <a:p>
            <a:pPr algn="ctr"/>
            <a:r>
              <a:rPr lang="zh-CN" altLang="en-US" sz="2400" b="1" dirty="0">
                <a:solidFill>
                  <a:schemeClr val="bg1"/>
                </a:solidFill>
              </a:rPr>
              <a:t>可行性分析</a:t>
            </a:r>
            <a:endParaRPr lang="zh-CN" altLang="en-US" sz="2400" b="1" dirty="0">
              <a:solidFill>
                <a:schemeClr val="bg1"/>
              </a:solidFill>
            </a:endParaRPr>
          </a:p>
        </p:txBody>
      </p:sp>
      <p:sp>
        <p:nvSpPr>
          <p:cNvPr id="52" name="矩形 51"/>
          <p:cNvSpPr/>
          <p:nvPr/>
        </p:nvSpPr>
        <p:spPr>
          <a:xfrm>
            <a:off x="8598007" y="3652113"/>
            <a:ext cx="2031325" cy="461665"/>
          </a:xfrm>
          <a:prstGeom prst="rect">
            <a:avLst/>
          </a:prstGeom>
        </p:spPr>
        <p:txBody>
          <a:bodyPr wrap="none">
            <a:spAutoFit/>
          </a:bodyPr>
          <a:lstStyle/>
          <a:p>
            <a:pPr algn="ctr"/>
            <a:r>
              <a:rPr lang="zh-CN" altLang="en-US" sz="2400" b="1" dirty="0" smtClean="0">
                <a:solidFill>
                  <a:schemeClr val="bg1"/>
                </a:solidFill>
              </a:rPr>
              <a:t>系统流程分析</a:t>
            </a:r>
            <a:endParaRPr lang="zh-CN" altLang="en-US" sz="2400" b="1" dirty="0">
              <a:solidFill>
                <a:schemeClr val="bg1"/>
              </a:solidFill>
            </a:endParaRPr>
          </a:p>
        </p:txBody>
      </p:sp>
      <p:sp>
        <p:nvSpPr>
          <p:cNvPr id="54" name="矩形 53"/>
          <p:cNvSpPr/>
          <p:nvPr/>
        </p:nvSpPr>
        <p:spPr>
          <a:xfrm>
            <a:off x="1739281" y="3652113"/>
            <a:ext cx="2011680" cy="460375"/>
          </a:xfrm>
          <a:prstGeom prst="rect">
            <a:avLst/>
          </a:prstGeom>
        </p:spPr>
        <p:txBody>
          <a:bodyPr wrap="none">
            <a:spAutoFit/>
          </a:bodyPr>
          <a:lstStyle/>
          <a:p>
            <a:pPr algn="ctr"/>
            <a:r>
              <a:rPr lang="zh-CN" altLang="en-US" sz="2400" b="1" dirty="0" smtClean="0">
                <a:solidFill>
                  <a:schemeClr val="bg1"/>
                </a:solidFill>
              </a:rPr>
              <a:t>系统</a:t>
            </a:r>
            <a:r>
              <a:rPr lang="zh-CN" altLang="en-US" sz="2400" b="1" dirty="0" smtClean="0">
                <a:solidFill>
                  <a:schemeClr val="bg1"/>
                </a:solidFill>
              </a:rPr>
              <a:t>功能分析</a:t>
            </a:r>
            <a:endParaRPr lang="zh-CN" altLang="en-US" sz="2400" b="1"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546F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814704" y="17780"/>
            <a:ext cx="4107815" cy="707886"/>
          </a:xfrm>
          <a:prstGeom prst="rect">
            <a:avLst/>
          </a:prstGeom>
          <a:noFill/>
        </p:spPr>
        <p:txBody>
          <a:bodyPr wrap="square" rtlCol="0">
            <a:spAutoFit/>
          </a:bodyPr>
          <a:lstStyle/>
          <a:p>
            <a:pPr>
              <a:defRPr/>
            </a:pPr>
            <a:r>
              <a:rPr lang="zh-CN" altLang="en-US" sz="4000" kern="0" dirty="0" smtClean="0">
                <a:solidFill>
                  <a:schemeClr val="bg1"/>
                </a:solidFill>
                <a:latin typeface="+mj-ea"/>
                <a:ea typeface="+mj-ea"/>
              </a:rPr>
              <a:t>系统功能模块图</a:t>
            </a:r>
            <a:endParaRPr kumimoji="0" sz="4000" b="0" i="0" kern="0" cap="none" spc="0" normalizeH="0" baseline="0" noProof="0" dirty="0" smtClean="0">
              <a:solidFill>
                <a:schemeClr val="bg1"/>
              </a:solidFill>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2097927" y="1234873"/>
            <a:ext cx="7707219" cy="4870382"/>
            <a:chOff x="2097927" y="1087654"/>
            <a:chExt cx="7707219" cy="4870382"/>
          </a:xfrm>
        </p:grpSpPr>
        <p:sp>
          <p:nvSpPr>
            <p:cNvPr id="13" name="任意多边形 12"/>
            <p:cNvSpPr/>
            <p:nvPr/>
          </p:nvSpPr>
          <p:spPr>
            <a:xfrm>
              <a:off x="6281846" y="1087654"/>
              <a:ext cx="3523300" cy="2045560"/>
            </a:xfrm>
            <a:custGeom>
              <a:avLst/>
              <a:gdLst>
                <a:gd name="connsiteX0" fmla="*/ 0 w 3523300"/>
                <a:gd name="connsiteY0" fmla="*/ 0 h 2045560"/>
                <a:gd name="connsiteX1" fmla="*/ 3523300 w 3523300"/>
                <a:gd name="connsiteY1" fmla="*/ 0 h 2045560"/>
                <a:gd name="connsiteX2" fmla="*/ 3523300 w 3523300"/>
                <a:gd name="connsiteY2" fmla="*/ 2045560 h 2045560"/>
                <a:gd name="connsiteX3" fmla="*/ 0 w 3523300"/>
                <a:gd name="connsiteY3" fmla="*/ 2045560 h 2045560"/>
                <a:gd name="connsiteX4" fmla="*/ 0 w 3523300"/>
                <a:gd name="connsiteY4" fmla="*/ 0 h 204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3300" h="2045560">
                  <a:moveTo>
                    <a:pt x="0" y="0"/>
                  </a:moveTo>
                  <a:lnTo>
                    <a:pt x="3523300" y="0"/>
                  </a:lnTo>
                  <a:lnTo>
                    <a:pt x="3523300" y="2045560"/>
                  </a:lnTo>
                  <a:lnTo>
                    <a:pt x="0" y="204556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19608" tIns="419608" rIns="419608" bIns="419608" numCol="1" spcCol="1270" anchor="ctr" anchorCtr="0">
              <a:noAutofit/>
            </a:bodyPr>
            <a:lstStyle/>
            <a:p>
              <a:pPr lvl="0" algn="ctr" defTabSz="2622550">
                <a:lnSpc>
                  <a:spcPct val="90000"/>
                </a:lnSpc>
                <a:spcBef>
                  <a:spcPct val="0"/>
                </a:spcBef>
                <a:spcAft>
                  <a:spcPct val="35000"/>
                </a:spcAft>
              </a:pPr>
              <a:endParaRPr lang="zh-CN" altLang="en-US" sz="5900" kern="1200"/>
            </a:p>
          </p:txBody>
        </p:sp>
        <p:sp>
          <p:nvSpPr>
            <p:cNvPr id="15" name="任意多边形 14"/>
            <p:cNvSpPr/>
            <p:nvPr/>
          </p:nvSpPr>
          <p:spPr>
            <a:xfrm>
              <a:off x="2097927" y="3912476"/>
              <a:ext cx="3523300" cy="2045560"/>
            </a:xfrm>
            <a:custGeom>
              <a:avLst/>
              <a:gdLst>
                <a:gd name="connsiteX0" fmla="*/ 0 w 3523300"/>
                <a:gd name="connsiteY0" fmla="*/ 0 h 2045560"/>
                <a:gd name="connsiteX1" fmla="*/ 3523300 w 3523300"/>
                <a:gd name="connsiteY1" fmla="*/ 0 h 2045560"/>
                <a:gd name="connsiteX2" fmla="*/ 3523300 w 3523300"/>
                <a:gd name="connsiteY2" fmla="*/ 2045560 h 2045560"/>
                <a:gd name="connsiteX3" fmla="*/ 0 w 3523300"/>
                <a:gd name="connsiteY3" fmla="*/ 2045560 h 2045560"/>
                <a:gd name="connsiteX4" fmla="*/ 0 w 3523300"/>
                <a:gd name="connsiteY4" fmla="*/ 0 h 204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3300" h="2045560">
                  <a:moveTo>
                    <a:pt x="0" y="0"/>
                  </a:moveTo>
                  <a:lnTo>
                    <a:pt x="3523300" y="0"/>
                  </a:lnTo>
                  <a:lnTo>
                    <a:pt x="3523300" y="2045560"/>
                  </a:lnTo>
                  <a:lnTo>
                    <a:pt x="0" y="204556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19608" tIns="419608" rIns="419608" bIns="419608" numCol="1" spcCol="1270" anchor="ctr" anchorCtr="0">
              <a:noAutofit/>
            </a:bodyPr>
            <a:lstStyle/>
            <a:p>
              <a:pPr lvl="0" algn="ctr" defTabSz="2622550">
                <a:lnSpc>
                  <a:spcPct val="90000"/>
                </a:lnSpc>
                <a:spcBef>
                  <a:spcPct val="0"/>
                </a:spcBef>
                <a:spcAft>
                  <a:spcPct val="35000"/>
                </a:spcAft>
              </a:pPr>
              <a:endParaRPr lang="zh-CN" altLang="en-US" sz="5900" kern="1200"/>
            </a:p>
          </p:txBody>
        </p:sp>
      </p:grpSp>
      <p:sp>
        <p:nvSpPr>
          <p:cNvPr id="15362" name="Rectangle 2"/>
          <p:cNvSpPr>
            <a:spLocks noChangeArrowheads="1"/>
          </p:cNvSpPr>
          <p:nvPr/>
        </p:nvSpPr>
        <p:spPr bwMode="auto">
          <a:xfrm>
            <a:off x="0" y="0"/>
            <a:ext cx="12192000" cy="0"/>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sp>
        <p:nvSpPr>
          <p:cNvPr id="15397" name="Rectangle 37"/>
          <p:cNvSpPr>
            <a:spLocks noChangeArrowheads="1"/>
          </p:cNvSpPr>
          <p:nvPr/>
        </p:nvSpPr>
        <p:spPr bwMode="auto">
          <a:xfrm>
            <a:off x="0" y="0"/>
            <a:ext cx="12192000" cy="0"/>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sp>
        <p:nvSpPr>
          <p:cNvPr id="15444" name="Rectangle 84"/>
          <p:cNvSpPr>
            <a:spLocks noChangeArrowheads="1"/>
          </p:cNvSpPr>
          <p:nvPr/>
        </p:nvSpPr>
        <p:spPr bwMode="auto">
          <a:xfrm>
            <a:off x="0" y="0"/>
            <a:ext cx="12192000" cy="0"/>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sp>
        <p:nvSpPr>
          <p:cNvPr id="15457" name="Rectangle 97"/>
          <p:cNvSpPr>
            <a:spLocks noChangeArrowheads="1"/>
          </p:cNvSpPr>
          <p:nvPr/>
        </p:nvSpPr>
        <p:spPr bwMode="auto">
          <a:xfrm>
            <a:off x="0" y="0"/>
            <a:ext cx="12192000" cy="0"/>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sp>
        <p:nvSpPr>
          <p:cNvPr id="15458" name="Rectangle 98"/>
          <p:cNvSpPr>
            <a:spLocks noChangeArrowheads="1"/>
          </p:cNvSpPr>
          <p:nvPr/>
        </p:nvSpPr>
        <p:spPr bwMode="auto">
          <a:xfrm>
            <a:off x="0" y="0"/>
            <a:ext cx="12192000" cy="0"/>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sp>
        <p:nvSpPr>
          <p:cNvPr id="15459" name="Rectangle 99"/>
          <p:cNvSpPr>
            <a:spLocks noChangeArrowheads="1"/>
          </p:cNvSpPr>
          <p:nvPr/>
        </p:nvSpPr>
        <p:spPr bwMode="auto">
          <a:xfrm>
            <a:off x="0" y="0"/>
            <a:ext cx="12192000" cy="0"/>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sp>
        <p:nvSpPr>
          <p:cNvPr id="15460" name="Rectangle 100"/>
          <p:cNvSpPr>
            <a:spLocks noChangeArrowheads="1"/>
          </p:cNvSpPr>
          <p:nvPr/>
        </p:nvSpPr>
        <p:spPr bwMode="auto">
          <a:xfrm>
            <a:off x="0" y="4219575"/>
            <a:ext cx="12192000" cy="0"/>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sp>
        <p:nvSpPr>
          <p:cNvPr id="4" name="Rectangle 100"/>
          <p:cNvSpPr>
            <a:spLocks noChangeArrowheads="1"/>
          </p:cNvSpPr>
          <p:nvPr/>
        </p:nvSpPr>
        <p:spPr bwMode="auto">
          <a:xfrm>
            <a:off x="0" y="0"/>
            <a:ext cx="12192000" cy="0"/>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sp>
        <p:nvSpPr>
          <p:cNvPr id="15461" name="Rectangle 101"/>
          <p:cNvSpPr>
            <a:spLocks noChangeArrowheads="1"/>
          </p:cNvSpPr>
          <p:nvPr/>
        </p:nvSpPr>
        <p:spPr bwMode="auto">
          <a:xfrm>
            <a:off x="0" y="0"/>
            <a:ext cx="12192000" cy="0"/>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sp>
        <p:nvSpPr>
          <p:cNvPr id="15462" name="Rectangle 102"/>
          <p:cNvSpPr>
            <a:spLocks noChangeArrowheads="1"/>
          </p:cNvSpPr>
          <p:nvPr/>
        </p:nvSpPr>
        <p:spPr bwMode="auto">
          <a:xfrm>
            <a:off x="0" y="0"/>
            <a:ext cx="12192000" cy="0"/>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sp>
        <p:nvSpPr>
          <p:cNvPr id="15463" name="Rectangle 103"/>
          <p:cNvSpPr>
            <a:spLocks noChangeArrowheads="1"/>
          </p:cNvSpPr>
          <p:nvPr/>
        </p:nvSpPr>
        <p:spPr bwMode="auto">
          <a:xfrm>
            <a:off x="0" y="0"/>
            <a:ext cx="12192000" cy="0"/>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sp>
        <p:nvSpPr>
          <p:cNvPr id="15464" name="Rectangle 104"/>
          <p:cNvSpPr>
            <a:spLocks noChangeArrowheads="1"/>
          </p:cNvSpPr>
          <p:nvPr/>
        </p:nvSpPr>
        <p:spPr bwMode="auto">
          <a:xfrm>
            <a:off x="0" y="0"/>
            <a:ext cx="12192000" cy="0"/>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sp>
        <p:nvSpPr>
          <p:cNvPr id="15465" name="Rectangle 105"/>
          <p:cNvSpPr>
            <a:spLocks noChangeArrowheads="1"/>
          </p:cNvSpPr>
          <p:nvPr/>
        </p:nvSpPr>
        <p:spPr bwMode="auto">
          <a:xfrm>
            <a:off x="0" y="0"/>
            <a:ext cx="12192000" cy="0"/>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sp>
        <p:nvSpPr>
          <p:cNvPr id="15466" name="Rectangle 106"/>
          <p:cNvSpPr>
            <a:spLocks noChangeArrowheads="1"/>
          </p:cNvSpPr>
          <p:nvPr/>
        </p:nvSpPr>
        <p:spPr bwMode="auto">
          <a:xfrm>
            <a:off x="0" y="0"/>
            <a:ext cx="12192000" cy="0"/>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sp>
        <p:nvSpPr>
          <p:cNvPr id="15467" name="Rectangle 107"/>
          <p:cNvSpPr>
            <a:spLocks noChangeArrowheads="1"/>
          </p:cNvSpPr>
          <p:nvPr/>
        </p:nvSpPr>
        <p:spPr bwMode="auto">
          <a:xfrm>
            <a:off x="0" y="0"/>
            <a:ext cx="12192000" cy="0"/>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sp>
        <p:nvSpPr>
          <p:cNvPr id="15468" name="Rectangle 108"/>
          <p:cNvSpPr>
            <a:spLocks noChangeArrowheads="1"/>
          </p:cNvSpPr>
          <p:nvPr/>
        </p:nvSpPr>
        <p:spPr bwMode="auto">
          <a:xfrm>
            <a:off x="0" y="0"/>
            <a:ext cx="12192000" cy="0"/>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sp>
        <p:nvSpPr>
          <p:cNvPr id="15469" name="Rectangle 109"/>
          <p:cNvSpPr>
            <a:spLocks noChangeArrowheads="1"/>
          </p:cNvSpPr>
          <p:nvPr/>
        </p:nvSpPr>
        <p:spPr bwMode="auto">
          <a:xfrm>
            <a:off x="0" y="0"/>
            <a:ext cx="12192000" cy="0"/>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graphicFrame>
        <p:nvGraphicFramePr>
          <p:cNvPr id="9" name="对象 -2147482615"/>
          <p:cNvGraphicFramePr/>
          <p:nvPr>
            <p:custDataLst>
              <p:tags r:id="rId1"/>
            </p:custDataLst>
          </p:nvPr>
        </p:nvGraphicFramePr>
        <p:xfrm>
          <a:off x="2586990" y="1247775"/>
          <a:ext cx="6588760" cy="4628515"/>
        </p:xfrm>
        <a:graphic>
          <a:graphicData uri="http://schemas.openxmlformats.org/presentationml/2006/ole">
            <mc:AlternateContent xmlns:mc="http://schemas.openxmlformats.org/markup-compatibility/2006">
              <mc:Choice xmlns:v="urn:schemas-microsoft-com:vml" Requires="v">
                <p:oleObj spid="_x0000_s3076" name="" r:id="rId2" imgW="4844415" imgH="4027170" progId="Visio.Drawing.15">
                  <p:embed/>
                </p:oleObj>
              </mc:Choice>
              <mc:Fallback>
                <p:oleObj name="" r:id="rId2" imgW="4844415" imgH="4027170" progId="Visio.Drawing.15">
                  <p:embed/>
                  <p:pic>
                    <p:nvPicPr>
                      <p:cNvPr id="0" name="图片 3075"/>
                      <p:cNvPicPr/>
                      <p:nvPr/>
                    </p:nvPicPr>
                    <p:blipFill>
                      <a:blip r:embed="rId3"/>
                      <a:stretch>
                        <a:fillRect/>
                      </a:stretch>
                    </p:blipFill>
                    <p:spPr>
                      <a:xfrm>
                        <a:off x="2586990" y="1247775"/>
                        <a:ext cx="6588760" cy="4628515"/>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ags/tag1.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PP_MARK_KEY" val="d66b654b-7603-4c6b-a170-7471869637b1"/>
  <p:tag name="COMMONDATA" val="eyJoZGlkIjoiZjJiNWU4YjI2YTg1NzdmNzJkYzcyYThiZTVmOTRjYjgifQ=="/>
</p:tagLst>
</file>

<file path=ppt/theme/theme1.xml><?xml version="1.0" encoding="utf-8"?>
<a:theme xmlns:a="http://schemas.openxmlformats.org/drawingml/2006/main" name="office 1">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34">
      <a:majorFont>
        <a:latin typeface="Segoe UI"/>
        <a:ea typeface="微软雅黑"/>
        <a:cs typeface=""/>
      </a:majorFont>
      <a:minorFont>
        <a:latin typeface="Segoe UI"/>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3331</Words>
  <Application>WPS 演示</Application>
  <PresentationFormat>自定义</PresentationFormat>
  <Paragraphs>96</Paragraphs>
  <Slides>20</Slides>
  <Notes>8</Notes>
  <HiddenSlides>0</HiddenSlides>
  <MMClips>0</MMClips>
  <ScaleCrop>false</ScaleCrop>
  <HeadingPairs>
    <vt:vector size="8" baseType="variant">
      <vt:variant>
        <vt:lpstr>已用的字体</vt:lpstr>
      </vt:variant>
      <vt:variant>
        <vt:i4>10</vt:i4>
      </vt:variant>
      <vt:variant>
        <vt:lpstr>主题</vt:lpstr>
      </vt:variant>
      <vt:variant>
        <vt:i4>1</vt:i4>
      </vt:variant>
      <vt:variant>
        <vt:lpstr>嵌入 OLE 服务器</vt:lpstr>
      </vt:variant>
      <vt:variant>
        <vt:i4>1</vt:i4>
      </vt:variant>
      <vt:variant>
        <vt:lpstr>幻灯片标题</vt:lpstr>
      </vt:variant>
      <vt:variant>
        <vt:i4>20</vt:i4>
      </vt:variant>
    </vt:vector>
  </HeadingPairs>
  <TitlesOfParts>
    <vt:vector size="32" baseType="lpstr">
      <vt:lpstr>Arial</vt:lpstr>
      <vt:lpstr>宋体</vt:lpstr>
      <vt:lpstr>Wingdings</vt:lpstr>
      <vt:lpstr>Segoe UI Light</vt:lpstr>
      <vt:lpstr>黑体</vt:lpstr>
      <vt:lpstr>Segoe UI</vt:lpstr>
      <vt:lpstr>微软雅黑</vt:lpstr>
      <vt:lpstr>Arial Unicode MS</vt:lpstr>
      <vt:lpstr>等线</vt:lpstr>
      <vt:lpstr>Times New Roman</vt:lpstr>
      <vt:lpstr>office 1</vt:lpstr>
      <vt:lpstr>Visio.Drawing.15</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tukuppt</dc:title>
  <dc:creator>www.tukuppt.com</dc:creator>
  <cp:keywords>tukuppt</cp:keywords>
  <dc:subject>熊猫办公</dc:subject>
  <cp:category>tukuppt</cp:category>
  <cp:lastModifiedBy>王文娇</cp:lastModifiedBy>
  <cp:revision>39</cp:revision>
  <dcterms:created xsi:type="dcterms:W3CDTF">2019-12-31T02:46:00Z</dcterms:created>
  <dcterms:modified xsi:type="dcterms:W3CDTF">2023-03-12T13:06:08Z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2052-11.1.0.13703</vt:lpwstr>
  </property>
  <property fmtid="{D5CDD505-2E9C-101B-9397-08002B2CF9AE}" pid="3" name="ICV">
    <vt:lpwstr>E381776BBE5E48DEA63B3236260BE07C</vt:lpwstr>
  </property>
</Properties>
</file>

<file path=docProps/thumbnail.jpeg>
</file>